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slides/slide58.xml" ContentType="application/vnd.openxmlformats-officedocument.presentationml.slide+xml"/>
  <Override PartName="/ppt/slides/slide76.xml" ContentType="application/vnd.openxmlformats-officedocument.presentationml.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83.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slides/slide72.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slideLayouts/slideLayout13.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slides/slide79.xml" ContentType="application/vnd.openxmlformats-officedocument.presentationml.slide+xml"/>
  <Override PartName="/ppt/slides/slide7.xml" ContentType="application/vnd.openxmlformats-officedocument.presentationml.slide+xml"/>
  <Override PartName="/ppt/slides/slide9.xml" ContentType="application/vnd.openxmlformats-officedocument.presentationml.slide+xml"/>
  <Override PartName="/ppt/slides/slide59.xml" ContentType="application/vnd.openxmlformats-officedocument.presentationml.slide+xml"/>
  <Override PartName="/ppt/slides/slide68.xml" ContentType="application/vnd.openxmlformats-officedocument.presentationml.slide+xml"/>
  <Override PartName="/ppt/slides/slide77.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s/slide57.xml" ContentType="application/vnd.openxmlformats-officedocument.presentationml.slide+xml"/>
  <Override PartName="/ppt/slides/slide66.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Layouts/slideLayout7.xml" ContentType="application/vnd.openxmlformats-officedocument.presentationml.slideLayout+xml"/>
  <Default Extension="png" ContentType="image/png"/>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slides/slide64.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s/slide62.xml" ContentType="application/vnd.openxmlformats-officedocument.presentationml.slide+xml"/>
  <Override PartName="/ppt/slides/slide71.xml" ContentType="application/vnd.openxmlformats-officedocument.presentationml.slide+xml"/>
  <Override PartName="/ppt/slides/slide80.xml" ContentType="application/vnd.openxmlformats-officedocument.presentationml.slide+xml"/>
  <Override PartName="/ppt/slides/slide82.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Default Extension="jpeg" ContentType="image/jpeg"/>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s/slide60.xml" ContentType="application/vnd.openxmlformats-officedocument.presentationml.slide+xml"/>
  <Override PartName="/ppt/tags/tag1.xml" ContentType="application/vnd.openxmlformats-officedocument.presentationml.tags+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Default Extension="wdp" ContentType="image/vnd.ms-photo"/>
  <Override PartName="/ppt/slideLayouts/slideLayout10.xml" ContentType="application/vnd.openxmlformats-officedocument.presentationml.slideLayout+xml"/>
  <Override PartName="/ppt/slides/slide8.xml" ContentType="application/vnd.openxmlformats-officedocument.presentationml.slide+xml"/>
  <Override PartName="/ppt/slides/slide49.xml" ContentType="application/vnd.openxmlformats-officedocument.presentationml.slide+xml"/>
  <Override PartName="/ppt/slides/slide69.xml" ContentType="application/vnd.openxmlformats-officedocument.presentationml.slide+xml"/>
  <Override PartName="/ppt/slides/slide78.xml" ContentType="application/vnd.openxmlformats-officedocument.presentationml.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85.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Layouts/slideLayout4.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Layouts/slideLayout15.xml" ContentType="application/vnd.openxmlformats-officedocument.presentationml.slideLayout+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slideLayouts/slideLayout22.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88"/>
  </p:notesMasterIdLst>
  <p:sldIdLst>
    <p:sldId id="308" r:id="rId2"/>
    <p:sldId id="352" r:id="rId3"/>
    <p:sldId id="310" r:id="rId4"/>
    <p:sldId id="372" r:id="rId5"/>
    <p:sldId id="373" r:id="rId6"/>
    <p:sldId id="374" r:id="rId7"/>
    <p:sldId id="375" r:id="rId8"/>
    <p:sldId id="376" r:id="rId9"/>
    <p:sldId id="377" r:id="rId10"/>
    <p:sldId id="378" r:id="rId11"/>
    <p:sldId id="379" r:id="rId12"/>
    <p:sldId id="380" r:id="rId13"/>
    <p:sldId id="381" r:id="rId14"/>
    <p:sldId id="382" r:id="rId15"/>
    <p:sldId id="383" r:id="rId16"/>
    <p:sldId id="384" r:id="rId17"/>
    <p:sldId id="385" r:id="rId18"/>
    <p:sldId id="386" r:id="rId19"/>
    <p:sldId id="387" r:id="rId20"/>
    <p:sldId id="388" r:id="rId21"/>
    <p:sldId id="389" r:id="rId22"/>
    <p:sldId id="390" r:id="rId23"/>
    <p:sldId id="393" r:id="rId24"/>
    <p:sldId id="391" r:id="rId25"/>
    <p:sldId id="392" r:id="rId26"/>
    <p:sldId id="394" r:id="rId27"/>
    <p:sldId id="453" r:id="rId28"/>
    <p:sldId id="454" r:id="rId29"/>
    <p:sldId id="401" r:id="rId30"/>
    <p:sldId id="402" r:id="rId31"/>
    <p:sldId id="403" r:id="rId32"/>
    <p:sldId id="404" r:id="rId33"/>
    <p:sldId id="405" r:id="rId34"/>
    <p:sldId id="406" r:id="rId35"/>
    <p:sldId id="407" r:id="rId36"/>
    <p:sldId id="408" r:id="rId37"/>
    <p:sldId id="409" r:id="rId38"/>
    <p:sldId id="410" r:id="rId39"/>
    <p:sldId id="411" r:id="rId40"/>
    <p:sldId id="412" r:id="rId41"/>
    <p:sldId id="395" r:id="rId42"/>
    <p:sldId id="413" r:id="rId43"/>
    <p:sldId id="414" r:id="rId44"/>
    <p:sldId id="415" r:id="rId45"/>
    <p:sldId id="416" r:id="rId46"/>
    <p:sldId id="417" r:id="rId47"/>
    <p:sldId id="396" r:id="rId48"/>
    <p:sldId id="418" r:id="rId49"/>
    <p:sldId id="419" r:id="rId50"/>
    <p:sldId id="397" r:id="rId51"/>
    <p:sldId id="420" r:id="rId52"/>
    <p:sldId id="421" r:id="rId53"/>
    <p:sldId id="422" r:id="rId54"/>
    <p:sldId id="398" r:id="rId55"/>
    <p:sldId id="399" r:id="rId56"/>
    <p:sldId id="400" r:id="rId57"/>
    <p:sldId id="423" r:id="rId58"/>
    <p:sldId id="424" r:id="rId59"/>
    <p:sldId id="425" r:id="rId60"/>
    <p:sldId id="426" r:id="rId61"/>
    <p:sldId id="427" r:id="rId62"/>
    <p:sldId id="428" r:id="rId63"/>
    <p:sldId id="429" r:id="rId64"/>
    <p:sldId id="430" r:id="rId65"/>
    <p:sldId id="431" r:id="rId66"/>
    <p:sldId id="441" r:id="rId67"/>
    <p:sldId id="442" r:id="rId68"/>
    <p:sldId id="443" r:id="rId69"/>
    <p:sldId id="455" r:id="rId70"/>
    <p:sldId id="433" r:id="rId71"/>
    <p:sldId id="434" r:id="rId72"/>
    <p:sldId id="444" r:id="rId73"/>
    <p:sldId id="435" r:id="rId74"/>
    <p:sldId id="445" r:id="rId75"/>
    <p:sldId id="446" r:id="rId76"/>
    <p:sldId id="447" r:id="rId77"/>
    <p:sldId id="436" r:id="rId78"/>
    <p:sldId id="437" r:id="rId79"/>
    <p:sldId id="448" r:id="rId80"/>
    <p:sldId id="449" r:id="rId81"/>
    <p:sldId id="450" r:id="rId82"/>
    <p:sldId id="451" r:id="rId83"/>
    <p:sldId id="438" r:id="rId84"/>
    <p:sldId id="439" r:id="rId85"/>
    <p:sldId id="440" r:id="rId86"/>
    <p:sldId id="452" r:id="rId87"/>
  </p:sldIdLst>
  <p:sldSz cx="12192000" cy="6858000"/>
  <p:notesSz cx="6858000" cy="9144000"/>
  <p:embeddedFontLst>
    <p:embeddedFont>
      <p:font typeface="Roboto Condensed Light" charset="0"/>
      <p:regular r:id="rId89"/>
      <p:italic r:id="rId90"/>
    </p:embeddedFont>
    <p:embeddedFont>
      <p:font typeface="Roboto Condensed" charset="0"/>
      <p:regular r:id="rId91"/>
      <p:bold r:id="rId92"/>
      <p:italic r:id="rId93"/>
      <p:boldItalic r:id="rId94"/>
    </p:embeddedFont>
    <p:embeddedFont>
      <p:font typeface="Segoe UI Black" pitchFamily="34" charset="0"/>
      <p:bold r:id="rId95"/>
      <p:boldItalic r:id="rId96"/>
    </p:embeddedFont>
    <p:embeddedFont>
      <p:font typeface="Wingdings 2" pitchFamily="18" charset="2"/>
      <p:regular r:id="rId97"/>
    </p:embeddedFont>
    <p:embeddedFont>
      <p:font typeface="Wingdings 3" pitchFamily="18" charset="2"/>
      <p:regular r:id="rId98"/>
    </p:embeddedFont>
    <p:embeddedFont>
      <p:font typeface="Consolas" pitchFamily="49" charset="0"/>
      <p:regular r:id="rId99"/>
      <p:bold r:id="rId100"/>
      <p:italic r:id="rId101"/>
      <p:boldItalic r:id="rId102"/>
    </p:embeddedFont>
    <p:embeddedFont>
      <p:font typeface="Corbel" pitchFamily="34" charset="0"/>
      <p:regular r:id="rId103"/>
      <p:bold r:id="rId104"/>
      <p:italic r:id="rId105"/>
      <p:boldItalic r:id="rId106"/>
    </p:embeddedFont>
    <p:embeddedFont>
      <p:font typeface="宋体" pitchFamily="2" charset="-122"/>
      <p:regular r:id="rId107"/>
    </p:embeddedFont>
    <p:embeddedFont>
      <p:font typeface="Trebuchet MS" pitchFamily="34" charset="0"/>
      <p:regular r:id="rId108"/>
      <p:bold r:id="rId109"/>
      <p:italic r:id="rId110"/>
      <p:boldItalic r:id="rId111"/>
    </p:embeddedFont>
    <p:embeddedFont>
      <p:font typeface="Calibri" pitchFamily="34" charset="0"/>
      <p:regular r:id="rId112"/>
      <p:bold r:id="rId113"/>
      <p:italic r:id="rId114"/>
      <p:boldItalic r:id="rId115"/>
    </p:embeddedFont>
  </p:embeddedFontLst>
  <p:custDataLst>
    <p:tags r:id="rId11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p15:clr>
            <a:srgbClr val="A4A3A4"/>
          </p15:clr>
        </p15:guide>
        <p15:guide id="2" pos="3840">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extLst>
    <p:ext uri="{E76CE94A-603C-4142-B9EB-6D1370010A27}">
      <p14:discardImageEditData xmlns="" xmlns:p14="http://schemas.microsoft.com/office/powerpoint/2010/main" val="0"/>
    </p:ext>
    <p:ext uri="{D31A062A-798A-4329-ABDD-BBA856620510}">
      <p14:defaultImageDpi xmlns=""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0972" autoAdjust="0"/>
    <p:restoredTop sz="94660"/>
  </p:normalViewPr>
  <p:slideViewPr>
    <p:cSldViewPr snapToGrid="0">
      <p:cViewPr varScale="1">
        <p:scale>
          <a:sx n="84" d="100"/>
          <a:sy n="84" d="100"/>
        </p:scale>
        <p:origin x="-734" y="-6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notesViewPr>
    <p:cSldViewPr>
      <p:cViewPr>
        <p:scale>
          <a:sx n="66" d="100"/>
          <a:sy n="66" d="100"/>
        </p:scale>
        <p:origin x="0" y="0"/>
      </p:cViewPr>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font" Target="fonts/font1.fntdata"/><Relationship Id="rId112" Type="http://schemas.openxmlformats.org/officeDocument/2006/relationships/font" Target="fonts/font24.fntdata"/><Relationship Id="rId16" Type="http://schemas.openxmlformats.org/officeDocument/2006/relationships/slide" Target="slides/slide15.xml"/><Relationship Id="rId107" Type="http://schemas.openxmlformats.org/officeDocument/2006/relationships/font" Target="fonts/font19.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font" Target="fonts/font14.fntdata"/><Relationship Id="rId110" Type="http://schemas.openxmlformats.org/officeDocument/2006/relationships/font" Target="fonts/font22.fntdata"/><Relationship Id="rId115" Type="http://schemas.openxmlformats.org/officeDocument/2006/relationships/font" Target="fonts/font27.fntdata"/><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font" Target="fonts/font2.fntdata"/><Relationship Id="rId95" Type="http://schemas.openxmlformats.org/officeDocument/2006/relationships/font" Target="fonts/font7.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font" Target="fonts/font12.fntdata"/><Relationship Id="rId105" Type="http://schemas.openxmlformats.org/officeDocument/2006/relationships/font" Target="fonts/font17.fntdata"/><Relationship Id="rId113" Type="http://schemas.openxmlformats.org/officeDocument/2006/relationships/font" Target="fonts/font25.fntdata"/><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font" Target="fonts/font5.fntdata"/><Relationship Id="rId98"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font" Target="fonts/font15.fntdata"/><Relationship Id="rId108" Type="http://schemas.openxmlformats.org/officeDocument/2006/relationships/font" Target="fonts/font20.fntdata"/><Relationship Id="rId116"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notesMaster" Target="notesMasters/notesMaster1.xml"/><Relationship Id="rId91" Type="http://schemas.openxmlformats.org/officeDocument/2006/relationships/font" Target="fonts/font3.fntdata"/><Relationship Id="rId96" Type="http://schemas.openxmlformats.org/officeDocument/2006/relationships/font" Target="fonts/font8.fntdata"/><Relationship Id="rId111"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font" Target="fonts/font18.fntdata"/><Relationship Id="rId114" Type="http://schemas.openxmlformats.org/officeDocument/2006/relationships/font" Target="fonts/font26.fntdata"/><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font" Target="fonts/font6.fntdata"/><Relationship Id="rId99" Type="http://schemas.openxmlformats.org/officeDocument/2006/relationships/font" Target="fonts/font11.fntdata"/><Relationship Id="rId10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21.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9.fntdata"/><Relationship Id="rId104" Type="http://schemas.openxmlformats.org/officeDocument/2006/relationships/font" Target="fonts/font16.fntdata"/><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4.fntdata"/><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648E3F3-8B31-41D2-AA9B-9796555DB866}" type="datetimeFigureOut">
              <a:rPr lang="en-US" smtClean="0"/>
              <a:pPr/>
              <a:t>12/19/2024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C79BDEF-6165-4E72-B1A6-6E8034CEC248}" type="slidenum">
              <a:rPr lang="en-US" smtClean="0"/>
              <a:pPr/>
              <a:t>‹#›</a:t>
            </a:fld>
            <a:endParaRPr lang="en-US"/>
          </a:p>
        </p:txBody>
      </p:sp>
    </p:spTree>
    <p:extLst>
      <p:ext uri="{BB962C8B-B14F-4D97-AF65-F5344CB8AC3E}">
        <p14:creationId xmlns="" xmlns:p14="http://schemas.microsoft.com/office/powerpoint/2010/main" val="17660139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2.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8.jpeg"/><Relationship Id="rId3" Type="http://schemas.openxmlformats.org/officeDocument/2006/relationships/image" Target="../media/image2.png"/><Relationship Id="rId7"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15.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6.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7.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8.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19.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9.jpeg"/><Relationship Id="rId5" Type="http://schemas.openxmlformats.org/officeDocument/2006/relationships/image" Target="../media/image4.png"/><Relationship Id="rId10" Type="http://schemas.openxmlformats.org/officeDocument/2006/relationships/image" Target="../media/image8.jpeg"/><Relationship Id="rId4" Type="http://schemas.openxmlformats.org/officeDocument/2006/relationships/image" Target="../media/image3.png"/><Relationship Id="rId9" Type="http://schemas.openxmlformats.org/officeDocument/2006/relationships/image" Target="../media/image12.jpeg"/></Relationships>
</file>

<file path=ppt/slideLayouts/_rels/slideLayout2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10" Type="http://schemas.openxmlformats.org/officeDocument/2006/relationships/image" Target="../media/image9.jpeg"/><Relationship Id="rId4" Type="http://schemas.openxmlformats.org/officeDocument/2006/relationships/image" Target="../media/image3.png"/><Relationship Id="rId9" Type="http://schemas.openxmlformats.org/officeDocument/2006/relationships/image" Target="../media/image8.jpe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3.png"/><Relationship Id="rId7" Type="http://schemas.microsoft.com/office/2007/relationships/hdphoto" Target="../media/hdphoto3.wdp"/><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jpe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9.jpeg"/><Relationship Id="rId4" Type="http://schemas.microsoft.com/office/2007/relationships/hdphoto" Target="../media/hdphoto2.wdp"/></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 Default Colo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514377" cy="338554"/>
          </a:xfrm>
          <a:prstGeom prst="rect">
            <a:avLst/>
          </a:prstGeom>
          <a:noFill/>
        </p:spPr>
        <p:txBody>
          <a:bodyPr wrap="none" rtlCol="0">
            <a:spAutoFit/>
          </a:bodyPr>
          <a:lstStyle/>
          <a:p>
            <a:r>
              <a:rPr lang="en-US" sz="1600"/>
              <a:t>Darshan Institute of Engineering &amp; Technology, Rajkot</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0">
                <a:srgbClr val="1D3064"/>
              </a:gs>
              <a:gs pos="50000">
                <a:srgbClr val="1D3064"/>
              </a:gs>
              <a:gs pos="100000">
                <a:schemeClr val="tx2"/>
              </a:gs>
            </a:gsLst>
            <a:lin ang="108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0">
                <a:srgbClr val="1D3064"/>
              </a:gs>
              <a:gs pos="50000">
                <a:srgbClr val="1D3064"/>
              </a:gs>
              <a:gs pos="100000">
                <a:schemeClr val="tx2"/>
              </a:gs>
            </a:gsLst>
            <a:lin ang="10800000" scaled="1"/>
          </a:gradFill>
          <a:ln>
            <a:noFill/>
          </a:ln>
        </p:spPr>
        <p:txBody>
          <a:bodyPr vert="horz" wrap="square" lIns="91440" tIns="45720" rIns="91440" bIns="45720" numCol="1" anchor="t" anchorCtr="0" compatLnSpc="1">
            <a:prstTxWarp prst="textNoShape">
              <a:avLst/>
            </a:prstTxWarp>
          </a:bodyPr>
          <a:lstStyle/>
          <a:p>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0">
                      <a:srgbClr val="1D3064"/>
                    </a:gs>
                    <a:gs pos="100000">
                      <a:schemeClr val="tx2"/>
                    </a:gs>
                  </a:gsLst>
                  <a:lin ang="0" scaled="1"/>
                </a:gradFill>
                <a:effectLst/>
                <a:latin typeface="+mn-lt"/>
                <a:ea typeface="+mn-ea"/>
                <a:cs typeface="+mn-cs"/>
              </a:defRPr>
            </a:lvl1pPr>
          </a:lstStyle>
          <a:p>
            <a:pPr lvl="0"/>
            <a:r>
              <a:rPr lang="en-US"/>
              <a:t>Write here your Author Name (i.e. Prof. Jay R Dhamsaniya)</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a:extLst>
              <a:ext uri="{FF2B5EF4-FFF2-40B4-BE49-F238E27FC236}">
                <a16:creationId xmlns="" xmlns:a16="http://schemas.microsoft.com/office/drawing/2014/main" id="{E0042908-6588-4C7A-9615-8D5899E8A9FA}"/>
              </a:ext>
            </a:extLst>
          </p:cNvPr>
          <p:cNvPicPr>
            <a:picLocks noChangeAspect="1"/>
          </p:cNvPicPr>
          <p:nvPr userDrawn="1"/>
        </p:nvPicPr>
        <p:blipFill>
          <a:blip r:embed="rId9" cstate="print">
            <a:extLst>
              <a:ext uri="{28A0092B-C50C-407E-A947-70E740481C1C}">
                <a14:useLocalDpi xmlns="" xmlns:a14="http://schemas.microsoft.com/office/drawing/2010/main" val="0"/>
              </a:ext>
            </a:extLst>
          </a:blip>
          <a:srcRect l="144383" t="-16142" r="-144383" b="22103"/>
          <a:stretch>
            <a:fillRect/>
          </a:stretch>
        </p:blipFill>
        <p:spPr>
          <a:xfrm>
            <a:off x="1834747" y="3985791"/>
            <a:ext cx="3075940" cy="2892592"/>
          </a:xfrm>
          <a:prstGeom prst="rect">
            <a:avLst/>
          </a:prstGeom>
        </p:spPr>
      </p:pic>
      <p:pic>
        <p:nvPicPr>
          <p:cNvPr id="36" name="Picture 35" descr="User icon Royalty Free Vector Image - VectorStock">
            <a:extLst>
              <a:ext uri="{FF2B5EF4-FFF2-40B4-BE49-F238E27FC236}">
                <a16:creationId xmlns="" xmlns:a16="http://schemas.microsoft.com/office/drawing/2014/main" id="{3C805A05-DDF6-4BA6-8EDB-D97128A43BFF}"/>
              </a:ext>
            </a:extLst>
          </p:cNvPr>
          <p:cNvPicPr>
            <a:picLocks noChangeAspect="1" noChangeArrowheads="1"/>
          </p:cNvPicPr>
          <p:nvPr userDrawn="1"/>
        </p:nvPicPr>
        <p:blipFill>
          <a:blip r:embed="rId10"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7" name="Picture Placeholder 36">
            <a:extLst>
              <a:ext uri="{FF2B5EF4-FFF2-40B4-BE49-F238E27FC236}">
                <a16:creationId xmlns="" xmlns:a16="http://schemas.microsoft.com/office/drawing/2014/main" id="{C4AACC20-C1A0-45ED-8640-28D84A9F84E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a:extLst>
              <a:ext uri="{FF2B5EF4-FFF2-40B4-BE49-F238E27FC236}">
                <a16:creationId xmlns="" xmlns:a16="http://schemas.microsoft.com/office/drawing/2014/main" id="{B4A5C383-E55B-4E75-8F8E-552BE17CF85A}"/>
              </a:ext>
            </a:extLst>
          </p:cNvPr>
          <p:cNvPicPr>
            <a:picLocks noChangeAspect="1"/>
          </p:cNvPicPr>
          <p:nvPr userDrawn="1"/>
        </p:nvPicPr>
        <p:blipFill>
          <a:blip r:embed="rId11" cstate="print">
            <a:extLst>
              <a:ext uri="{28A0092B-C50C-407E-A947-70E740481C1C}">
                <a14:useLocalDpi xmlns="" xmlns:a14="http://schemas.microsoft.com/office/drawing/2010/main" val="0"/>
              </a:ext>
            </a:extLst>
          </a:blip>
          <a:stretch>
            <a:fillRect/>
          </a:stretch>
        </p:blipFill>
        <p:spPr>
          <a:xfrm>
            <a:off x="8400313" y="56054"/>
            <a:ext cx="3791687" cy="1335004"/>
          </a:xfrm>
          <a:prstGeom prst="rect">
            <a:avLst/>
          </a:prstGeom>
        </p:spPr>
      </p:pic>
    </p:spTree>
    <p:extLst>
      <p:ext uri="{BB962C8B-B14F-4D97-AF65-F5344CB8AC3E}">
        <p14:creationId xmlns="" xmlns:p14="http://schemas.microsoft.com/office/powerpoint/2010/main" val="3570593266"/>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Complete Blanck">
    <p:spTree>
      <p:nvGrpSpPr>
        <p:cNvPr id="1" name=""/>
        <p:cNvGrpSpPr/>
        <p:nvPr/>
      </p:nvGrpSpPr>
      <p:grpSpPr>
        <a:xfrm>
          <a:off x="0" y="0"/>
          <a:ext cx="0" cy="0"/>
          <a:chOff x="0" y="0"/>
          <a:chExt cx="0" cy="0"/>
        </a:xfrm>
      </p:grpSpPr>
      <p:sp>
        <p:nvSpPr>
          <p:cNvPr id="7" name="TextBox 6">
            <a:extLst>
              <a:ext uri="{FF2B5EF4-FFF2-40B4-BE49-F238E27FC236}">
                <a16:creationId xmlns="" xmlns:a16="http://schemas.microsoft.com/office/drawing/2014/main" id="{9D71C1D1-D056-4C60-9F03-E6291617B71F}"/>
              </a:ext>
            </a:extLst>
          </p:cNvPr>
          <p:cNvSpPr txBox="1"/>
          <p:nvPr userDrawn="1"/>
        </p:nvSpPr>
        <p:spPr>
          <a:xfrm>
            <a:off x="375920" y="457200"/>
            <a:ext cx="4185761" cy="523220"/>
          </a:xfrm>
          <a:prstGeom prst="rect">
            <a:avLst/>
          </a:prstGeom>
          <a:noFill/>
        </p:spPr>
        <p:txBody>
          <a:bodyPr wrap="none" rtlCol="0">
            <a:spAutoFit/>
          </a:bodyPr>
          <a:lstStyle/>
          <a:p>
            <a:r>
              <a:rPr lang="en-US" sz="2800">
                <a:solidFill>
                  <a:srgbClr val="FF0000"/>
                </a:solidFill>
              </a:rPr>
              <a:t>How to Crop Circular Photo?</a:t>
            </a:r>
          </a:p>
        </p:txBody>
      </p:sp>
      <p:sp>
        <p:nvSpPr>
          <p:cNvPr id="11" name="Picture Placeholder 10">
            <a:extLst>
              <a:ext uri="{FF2B5EF4-FFF2-40B4-BE49-F238E27FC236}">
                <a16:creationId xmlns="" xmlns:a16="http://schemas.microsoft.com/office/drawing/2014/main" id="{E0451329-7800-417A-9D19-D93464C6306C}"/>
              </a:ext>
            </a:extLst>
          </p:cNvPr>
          <p:cNvSpPr>
            <a:spLocks noGrp="1"/>
          </p:cNvSpPr>
          <p:nvPr>
            <p:ph type="pic" sz="quarter" idx="10"/>
          </p:nvPr>
        </p:nvSpPr>
        <p:spPr>
          <a:xfrm>
            <a:off x="4013200" y="1808163"/>
            <a:ext cx="3890962" cy="3890962"/>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p:spPr>
        <p:txBody>
          <a:bodyPr wrap="square">
            <a:noAutofit/>
          </a:bodyPr>
          <a:lstStyle/>
          <a:p>
            <a:endParaRPr lang="en-US"/>
          </a:p>
        </p:txBody>
      </p:sp>
    </p:spTree>
    <p:extLst>
      <p:ext uri="{BB962C8B-B14F-4D97-AF65-F5344CB8AC3E}">
        <p14:creationId xmlns="" xmlns:p14="http://schemas.microsoft.com/office/powerpoint/2010/main" val="4003312012"/>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 Teal">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4">
                  <a:lumMod val="50000"/>
                </a:schemeClr>
              </a:gs>
              <a:gs pos="100000">
                <a:srgbClr val="009788"/>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4">
                        <a:lumMod val="50000"/>
                      </a:schemeClr>
                    </a:gs>
                    <a:gs pos="100000">
                      <a:srgbClr val="009788"/>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0" name="Picture 19" descr="User icon Royalty Free Vector Image - VectorStock">
            <a:extLst>
              <a:ext uri="{FF2B5EF4-FFF2-40B4-BE49-F238E27FC236}">
                <a16:creationId xmlns="" xmlns:a16="http://schemas.microsoft.com/office/drawing/2014/main" id="{4A8E0F54-DC01-449D-B951-DC7CBAFD9546}"/>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21" name="Picture Placeholder 20">
            <a:extLst>
              <a:ext uri="{FF2B5EF4-FFF2-40B4-BE49-F238E27FC236}">
                <a16:creationId xmlns="" xmlns:a16="http://schemas.microsoft.com/office/drawing/2014/main" id="{65D60AFC-04BC-4FCA-A89D-6FCD04B6DC35}"/>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0" name="Picture 29">
            <a:extLst>
              <a:ext uri="{FF2B5EF4-FFF2-40B4-BE49-F238E27FC236}">
                <a16:creationId xmlns="" xmlns:a16="http://schemas.microsoft.com/office/drawing/2014/main" id="{0F8F909A-B465-43F8-975B-ACA45B76C90D}"/>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37459" y="71594"/>
            <a:ext cx="4291294" cy="1427561"/>
          </a:xfrm>
          <a:prstGeom prst="rect">
            <a:avLst/>
          </a:prstGeom>
        </p:spPr>
      </p:pic>
    </p:spTree>
    <p:extLst>
      <p:ext uri="{BB962C8B-B14F-4D97-AF65-F5344CB8AC3E}">
        <p14:creationId xmlns="" xmlns:p14="http://schemas.microsoft.com/office/powerpoint/2010/main" val="2708880835"/>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 Cya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2">
                  <a:lumMod val="50000"/>
                </a:schemeClr>
              </a:gs>
              <a:gs pos="100000">
                <a:schemeClr val="accent2"/>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2">
                        <a:lumMod val="50000"/>
                      </a:schemeClr>
                    </a:gs>
                    <a:gs pos="100000">
                      <a:schemeClr val="accent2"/>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0" name="Picture 29" descr="User icon Royalty Free Vector Image - VectorStock">
            <a:extLst>
              <a:ext uri="{FF2B5EF4-FFF2-40B4-BE49-F238E27FC236}">
                <a16:creationId xmlns="" xmlns:a16="http://schemas.microsoft.com/office/drawing/2014/main" id="{5F55812D-505A-4B1A-9EB5-16DCD08F2B82}"/>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4" name="Picture Placeholder 33">
            <a:extLst>
              <a:ext uri="{FF2B5EF4-FFF2-40B4-BE49-F238E27FC236}">
                <a16:creationId xmlns="" xmlns:a16="http://schemas.microsoft.com/office/drawing/2014/main" id="{0974588E-8956-4BF5-BF58-B7E42070A56A}"/>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21" name="Picture 20">
            <a:extLst>
              <a:ext uri="{FF2B5EF4-FFF2-40B4-BE49-F238E27FC236}">
                <a16:creationId xmlns="" xmlns:a16="http://schemas.microsoft.com/office/drawing/2014/main" id="{1636B3DF-2FFA-4A72-A133-A66BC79B7EB9}"/>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76648" y="32405"/>
            <a:ext cx="4291294" cy="1427561"/>
          </a:xfrm>
          <a:prstGeom prst="rect">
            <a:avLst/>
          </a:prstGeom>
        </p:spPr>
      </p:pic>
    </p:spTree>
    <p:extLst>
      <p:ext uri="{BB962C8B-B14F-4D97-AF65-F5344CB8AC3E}">
        <p14:creationId xmlns="" xmlns:p14="http://schemas.microsoft.com/office/powerpoint/2010/main" val="764570402"/>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 Light Gree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3">
                  <a:lumMod val="50000"/>
                </a:schemeClr>
              </a:gs>
              <a:gs pos="100000">
                <a:schemeClr val="accent3"/>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3">
                        <a:lumMod val="50000"/>
                      </a:schemeClr>
                    </a:gs>
                    <a:gs pos="100000">
                      <a:schemeClr val="accent3"/>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AE6570A8-081D-45CE-A0DD-F78F5EDB0F9B}"/>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0B000B32-CB56-440D-9FAE-7DE703A93A02}"/>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F1A1F968-33C6-4F0D-9C17-5740012D55E1}"/>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19342"/>
            <a:ext cx="4291294" cy="1427561"/>
          </a:xfrm>
          <a:prstGeom prst="rect">
            <a:avLst/>
          </a:prstGeom>
        </p:spPr>
      </p:pic>
    </p:spTree>
    <p:extLst>
      <p:ext uri="{BB962C8B-B14F-4D97-AF65-F5344CB8AC3E}">
        <p14:creationId xmlns="" xmlns:p14="http://schemas.microsoft.com/office/powerpoint/2010/main" val="785033946"/>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5">
                        <a:lumMod val="75000"/>
                      </a:schemeClr>
                    </a:gs>
                    <a:gs pos="100000">
                      <a:schemeClr val="accent5"/>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6" cstate="print">
            <a:extLst>
              <a:ext uri="{BEBA8EAE-BF5A-486C-A8C5-ECC9F3942E4B}">
                <a14:imgProps xmlns="" xmlns:a14="http://schemas.microsoft.com/office/drawing/2010/main">
                  <a14:imgLayer r:embed="rId7">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5" name="Picture 4">
            <a:extLst>
              <a:ext uri="{FF2B5EF4-FFF2-40B4-BE49-F238E27FC236}">
                <a16:creationId xmlns="" xmlns:a16="http://schemas.microsoft.com/office/drawing/2014/main" id="{5B4E2B4C-8BC9-40FA-AD22-C324A07DAAD5}"/>
              </a:ext>
            </a:extLst>
          </p:cNvPr>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7981406" y="56116"/>
            <a:ext cx="4147346" cy="1460227"/>
          </a:xfrm>
          <a:prstGeom prst="rect">
            <a:avLst/>
          </a:prstGeom>
        </p:spPr>
      </p:pic>
    </p:spTree>
    <p:extLst>
      <p:ext uri="{BB962C8B-B14F-4D97-AF65-F5344CB8AC3E}">
        <p14:creationId xmlns="" xmlns:p14="http://schemas.microsoft.com/office/powerpoint/2010/main" val="615859789"/>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lide - Maroo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6">
                  <a:lumMod val="50000"/>
                </a:schemeClr>
              </a:gs>
              <a:gs pos="100000">
                <a:schemeClr val="accent6"/>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6">
                        <a:lumMod val="50000"/>
                      </a:schemeClr>
                    </a:gs>
                    <a:gs pos="100000">
                      <a:schemeClr val="accent6"/>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80BF4AFD-B365-46D4-AAC5-485DFA5A7D42}"/>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2BC70C35-8BA7-4D49-9AF7-DC36FAB8FDA3}"/>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E8C37E9B-C55F-48BD-B1C4-B5138FE03C85}"/>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19342"/>
            <a:ext cx="4291294" cy="1427561"/>
          </a:xfrm>
          <a:prstGeom prst="rect">
            <a:avLst/>
          </a:prstGeom>
        </p:spPr>
      </p:pic>
    </p:spTree>
    <p:extLst>
      <p:ext uri="{BB962C8B-B14F-4D97-AF65-F5344CB8AC3E}">
        <p14:creationId xmlns="" xmlns:p14="http://schemas.microsoft.com/office/powerpoint/2010/main" val="273162591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 Blue Gray">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273238"/>
              </a:gs>
              <a:gs pos="100000">
                <a:srgbClr val="607D8B"/>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273238"/>
                    </a:gs>
                    <a:gs pos="100000">
                      <a:srgbClr val="607D8B"/>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AEB45C91-0DA6-4973-9AEA-FF1388508ACC}"/>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F70CF6D9-DDB4-41AA-BB82-F8ED04AD8BC1}"/>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C6A99E7D-362F-4119-A546-5A0B63AAE5A5}"/>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32405"/>
            <a:ext cx="4291294" cy="1427561"/>
          </a:xfrm>
          <a:prstGeom prst="rect">
            <a:avLst/>
          </a:prstGeom>
        </p:spPr>
      </p:pic>
    </p:spTree>
    <p:extLst>
      <p:ext uri="{BB962C8B-B14F-4D97-AF65-F5344CB8AC3E}">
        <p14:creationId xmlns="" xmlns:p14="http://schemas.microsoft.com/office/powerpoint/2010/main" val="3751881638"/>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 Brown">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E2622"/>
              </a:gs>
              <a:gs pos="100000">
                <a:srgbClr val="79554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E2622"/>
                    </a:gs>
                    <a:gs pos="100000">
                      <a:srgbClr val="795547"/>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7E386D9D-B92A-4F40-9089-A1FD00CD3874}"/>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A295F85-D43D-42E5-9539-A471116A43B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06FFB2C9-394E-4EB8-92D6-ABE30326D5A2}"/>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902774" y="6279"/>
            <a:ext cx="4291294" cy="1427561"/>
          </a:xfrm>
          <a:prstGeom prst="rect">
            <a:avLst/>
          </a:prstGeom>
        </p:spPr>
      </p:pic>
    </p:spTree>
    <p:extLst>
      <p:ext uri="{BB962C8B-B14F-4D97-AF65-F5344CB8AC3E}">
        <p14:creationId xmlns="" xmlns:p14="http://schemas.microsoft.com/office/powerpoint/2010/main" val="1806526240"/>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lide - Deep Pupl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301B92"/>
              </a:gs>
              <a:gs pos="100000">
                <a:srgbClr val="673BB7"/>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301B92"/>
                    </a:gs>
                    <a:gs pos="100000">
                      <a:srgbClr val="673BB7"/>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BE300026-40E8-4FB1-998A-9CEB5F7A1B84}"/>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DB3B5E9B-B4F0-4E85-954A-F7CC04BBF24C}"/>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525769ED-8DA5-4FF2-B7BD-AB76185EF2B3}"/>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19342"/>
            <a:ext cx="4291294" cy="1427561"/>
          </a:xfrm>
          <a:prstGeom prst="rect">
            <a:avLst/>
          </a:prstGeom>
        </p:spPr>
      </p:pic>
    </p:spTree>
    <p:extLst>
      <p:ext uri="{BB962C8B-B14F-4D97-AF65-F5344CB8AC3E}">
        <p14:creationId xmlns="" xmlns:p14="http://schemas.microsoft.com/office/powerpoint/2010/main" val="4012280991"/>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 Blue">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0E47A1"/>
              </a:gs>
              <a:gs pos="100000">
                <a:srgbClr val="03A9F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0E47A1"/>
                    </a:gs>
                    <a:gs pos="100000">
                      <a:srgbClr val="03A9F5"/>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C3A13D11-EC6C-4E81-AD83-7AC73D273FD4}"/>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5035EF3-F5FB-41C2-A0BE-B3AEF7556ABD}"/>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B0062A51-76A6-4B35-B566-85AA1AD5C4F1}"/>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6279"/>
            <a:ext cx="4291294" cy="1427561"/>
          </a:xfrm>
          <a:prstGeom prst="rect">
            <a:avLst/>
          </a:prstGeom>
        </p:spPr>
      </p:pic>
    </p:spTree>
    <p:extLst>
      <p:ext uri="{BB962C8B-B14F-4D97-AF65-F5344CB8AC3E}">
        <p14:creationId xmlns="" xmlns:p14="http://schemas.microsoft.com/office/powerpoint/2010/main" val="253280755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 Logo on TR">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22" name="Footer Placeholder 2">
            <a:extLst>
              <a:ext uri="{FF2B5EF4-FFF2-40B4-BE49-F238E27FC236}">
                <a16:creationId xmlns="" xmlns:a16="http://schemas.microsoft.com/office/drawing/2014/main" id="{BF2BE79E-EA17-4AB9-8CB5-714A52A6B2F5}"/>
              </a:ext>
            </a:extLst>
          </p:cNvPr>
          <p:cNvSpPr txBox="1"/>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23" name="Slide Number Placeholder 3">
            <a:extLst>
              <a:ext uri="{FF2B5EF4-FFF2-40B4-BE49-F238E27FC236}">
                <a16:creationId xmlns=""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a:blip r:embed="rId2" cstate="print">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710081"/>
            <a:ext cx="12060818" cy="5743928"/>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 xmlns:a16="http://schemas.microsoft.com/office/drawing/2014/main" id="{29DF7EAB-BC2D-4730-8DC9-BC1263C28974}"/>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9541735" y="724551"/>
            <a:ext cx="2624137" cy="872957"/>
          </a:xfrm>
          <a:prstGeom prst="rect">
            <a:avLst/>
          </a:prstGeom>
        </p:spPr>
      </p:pic>
    </p:spTree>
    <p:extLst>
      <p:ext uri="{BB962C8B-B14F-4D97-AF65-F5344CB8AC3E}">
        <p14:creationId xmlns="" xmlns:p14="http://schemas.microsoft.com/office/powerpoint/2010/main" val="3466633316"/>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Slide - Red">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B71B1C"/>
              </a:gs>
              <a:gs pos="100000">
                <a:srgbClr val="ED524F"/>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B71B1C"/>
                    </a:gs>
                    <a:gs pos="100000">
                      <a:srgbClr val="ED524F"/>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31" name="Picture 30">
            <a:extLst>
              <a:ext uri="{FF2B5EF4-FFF2-40B4-BE49-F238E27FC236}">
                <a16:creationId xmlns="" xmlns:a16="http://schemas.microsoft.com/office/drawing/2014/main" id="{77B7B864-C091-4493-B14B-F5B61B586EED}"/>
              </a:ext>
            </a:extLst>
          </p:cNvPr>
          <p:cNvPicPr>
            <a:picLocks noChangeAspect="1"/>
          </p:cNvPicPr>
          <p:nvPr userDrawn="1"/>
        </p:nvPicPr>
        <p:blipFill>
          <a:blip r:embed="rId9" cstate="print">
            <a:extLst>
              <a:ext uri="{28A0092B-C50C-407E-A947-70E740481C1C}">
                <a14:useLocalDpi xmlns="" xmlns:a14="http://schemas.microsoft.com/office/drawing/2010/main" val="0"/>
              </a:ext>
            </a:extLst>
          </a:blip>
          <a:srcRect l="24746" t="7575" r="25761" b="18186"/>
          <a:stretch>
            <a:fillRect/>
          </a:stretch>
        </p:blipFill>
        <p:spPr>
          <a:xfrm>
            <a:off x="356499" y="5214354"/>
            <a:ext cx="1354234" cy="1354234"/>
          </a:xfrm>
          <a:custGeom>
            <a:avLst/>
            <a:gdLst>
              <a:gd name="connsiteX0" fmla="*/ 2286000 w 4572000"/>
              <a:gd name="connsiteY0" fmla="*/ 0 h 4572000"/>
              <a:gd name="connsiteX1" fmla="*/ 4572000 w 4572000"/>
              <a:gd name="connsiteY1" fmla="*/ 2286000 h 4572000"/>
              <a:gd name="connsiteX2" fmla="*/ 2286000 w 4572000"/>
              <a:gd name="connsiteY2" fmla="*/ 4572000 h 4572000"/>
              <a:gd name="connsiteX3" fmla="*/ 0 w 4572000"/>
              <a:gd name="connsiteY3" fmla="*/ 2286000 h 4572000"/>
              <a:gd name="connsiteX4" fmla="*/ 2286000 w 4572000"/>
              <a:gd name="connsiteY4" fmla="*/ 0 h 457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72000" h="4572000">
                <a:moveTo>
                  <a:pt x="2286000" y="0"/>
                </a:moveTo>
                <a:cubicBezTo>
                  <a:pt x="3548523" y="0"/>
                  <a:pt x="4572000" y="1023477"/>
                  <a:pt x="4572000" y="2286000"/>
                </a:cubicBezTo>
                <a:cubicBezTo>
                  <a:pt x="4572000" y="3548523"/>
                  <a:pt x="3548523" y="4572000"/>
                  <a:pt x="2286000" y="4572000"/>
                </a:cubicBezTo>
                <a:cubicBezTo>
                  <a:pt x="1023477" y="4572000"/>
                  <a:pt x="0" y="3548523"/>
                  <a:pt x="0" y="2286000"/>
                </a:cubicBezTo>
                <a:cubicBezTo>
                  <a:pt x="0" y="1023477"/>
                  <a:pt x="1023477" y="0"/>
                  <a:pt x="2286000" y="0"/>
                </a:cubicBezTo>
                <a:close/>
              </a:path>
            </a:pathLst>
          </a:custGeom>
          <a:noFill/>
          <a:ln w="6350">
            <a:solidFill>
              <a:schemeClr val="bg1">
                <a:lumMod val="65000"/>
              </a:schemeClr>
            </a:solidFill>
          </a:ln>
          <a:effectLst/>
        </p:spPr>
      </p:pic>
      <p:pic>
        <p:nvPicPr>
          <p:cNvPr id="21" name="Picture 20" descr="User icon Royalty Free Vector Image - VectorStock">
            <a:extLst>
              <a:ext uri="{FF2B5EF4-FFF2-40B4-BE49-F238E27FC236}">
                <a16:creationId xmlns="" xmlns:a16="http://schemas.microsoft.com/office/drawing/2014/main" id="{177B86E9-222D-4757-BE64-59540DB794E6}"/>
              </a:ext>
            </a:extLst>
          </p:cNvPr>
          <p:cNvPicPr>
            <a:picLocks noChangeAspect="1" noChangeArrowheads="1"/>
          </p:cNvPicPr>
          <p:nvPr userDrawn="1"/>
        </p:nvPicPr>
        <p:blipFill>
          <a:blip r:embed="rId10"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8ABCD18B-D4E0-41E4-8162-7E83CB11DAE0}"/>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4" name="Picture 33">
            <a:extLst>
              <a:ext uri="{FF2B5EF4-FFF2-40B4-BE49-F238E27FC236}">
                <a16:creationId xmlns="" xmlns:a16="http://schemas.microsoft.com/office/drawing/2014/main" id="{5F7C2516-275D-4C89-8096-7E9CE8BE7599}"/>
              </a:ext>
            </a:extLst>
          </p:cNvPr>
          <p:cNvPicPr>
            <a:picLocks noChangeAspect="1"/>
          </p:cNvPicPr>
          <p:nvPr userDrawn="1"/>
        </p:nvPicPr>
        <p:blipFill>
          <a:blip r:embed="rId11" cstate="print">
            <a:extLst>
              <a:ext uri="{28A0092B-C50C-407E-A947-70E740481C1C}">
                <a14:useLocalDpi xmlns="" xmlns:a14="http://schemas.microsoft.com/office/drawing/2010/main" val="0"/>
              </a:ext>
            </a:extLst>
          </a:blip>
          <a:stretch>
            <a:fillRect/>
          </a:stretch>
        </p:blipFill>
        <p:spPr>
          <a:xfrm>
            <a:off x="7902774" y="6279"/>
            <a:ext cx="4291294" cy="1427561"/>
          </a:xfrm>
          <a:prstGeom prst="rect">
            <a:avLst/>
          </a:prstGeom>
        </p:spPr>
      </p:pic>
    </p:spTree>
    <p:extLst>
      <p:ext uri="{BB962C8B-B14F-4D97-AF65-F5344CB8AC3E}">
        <p14:creationId xmlns="" xmlns:p14="http://schemas.microsoft.com/office/powerpoint/2010/main" val="3765131949"/>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Pink">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rgbClr val="890E4F"/>
              </a:gs>
              <a:gs pos="100000">
                <a:srgbClr val="D81A60"/>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pic>
        <p:nvPicPr>
          <p:cNvPr id="33" name="Picture 32">
            <a:extLst>
              <a:ext uri="{FF2B5EF4-FFF2-40B4-BE49-F238E27FC236}">
                <a16:creationId xmlns="" xmlns:a16="http://schemas.microsoft.com/office/drawing/2014/main" id="{3CAA64A4-91BA-448F-9474-7895F9C6DBD1}"/>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8440861" y="2096941"/>
            <a:ext cx="2813885" cy="211920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A73F48F6-739E-4659-B107-DABA716A2F34}"/>
              </a:ext>
            </a:extLst>
          </p:cNvPr>
          <p:cNvSpPr>
            <a:spLocks noGrp="1"/>
          </p:cNvSpPr>
          <p:nvPr userDrawn="1">
            <p:ph type="ctrTitle"/>
          </p:nvPr>
        </p:nvSpPr>
        <p:spPr>
          <a:xfrm>
            <a:off x="559490" y="1122364"/>
            <a:ext cx="7035300" cy="2578780"/>
          </a:xfrm>
        </p:spPr>
        <p:txBody>
          <a:bodyPr wrap="square" anchor="t">
            <a:noAutofit/>
          </a:bodyPr>
          <a:lstStyle>
            <a:lvl1pPr algn="l">
              <a:defRPr lang="en-US" sz="6600" b="1" kern="1200">
                <a:solidFill>
                  <a:schemeClr val="tx1">
                    <a:lumMod val="90000"/>
                    <a:lumOff val="10000"/>
                  </a:schemeClr>
                </a:solidFill>
                <a:effectLst>
                  <a:outerShdw blurRad="50800" dist="38100" dir="2700000" algn="tl" rotWithShape="0">
                    <a:prstClr val="black">
                      <a:alpha val="40000"/>
                    </a:prstClr>
                  </a:outerShdw>
                </a:effectLst>
                <a:latin typeface="+mj-lt"/>
                <a:ea typeface="Segoe UI Black" panose="020B0A02040204020203" pitchFamily="34" charset="0"/>
                <a:cs typeface="+mn-cs"/>
              </a:defRPr>
            </a:lvl1pPr>
          </a:lstStyle>
          <a:p>
            <a:r>
              <a:rPr lang="en-US"/>
              <a:t>Click to edit Master title style</a:t>
            </a:r>
          </a:p>
        </p:txBody>
      </p: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6"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rgbClr val="890E4F"/>
                    </a:gs>
                    <a:gs pos="100000">
                      <a:srgbClr val="D81A60"/>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7" cstate="print">
            <a:extLst>
              <a:ext uri="{BEBA8EAE-BF5A-486C-A8C5-ECC9F3942E4B}">
                <a14:imgProps xmlns="" xmlns:a14="http://schemas.microsoft.com/office/drawing/2010/main">
                  <a14:imgLayer r:embed="rId8">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pPr lvl="0"/>
            <a:r>
              <a:rPr lang="en-US"/>
              <a:t>Write Subject Name (Short Name)</a:t>
            </a:r>
          </a:p>
          <a:p>
            <a:pPr lvl="0"/>
            <a:r>
              <a:rPr lang="en-US"/>
              <a:t>GTU # Subject Code</a:t>
            </a:r>
          </a:p>
        </p:txBody>
      </p:sp>
      <p:pic>
        <p:nvPicPr>
          <p:cNvPr id="21" name="Picture 20" descr="User icon Royalty Free Vector Image - VectorStock">
            <a:extLst>
              <a:ext uri="{FF2B5EF4-FFF2-40B4-BE49-F238E27FC236}">
                <a16:creationId xmlns="" xmlns:a16="http://schemas.microsoft.com/office/drawing/2014/main" id="{A2F1AAAC-C051-4A31-837B-4A9977722A44}"/>
              </a:ext>
            </a:extLst>
          </p:cNvPr>
          <p:cNvPicPr>
            <a:picLocks noChangeAspect="1" noChangeArrowheads="1"/>
          </p:cNvPicPr>
          <p:nvPr userDrawn="1"/>
        </p:nvPicPr>
        <p:blipFill>
          <a:blip r:embed="rId9"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ADF34BDA-AFB4-4120-81EF-C0AB56D388CB}"/>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pic>
        <p:nvPicPr>
          <p:cNvPr id="31" name="Picture 30">
            <a:extLst>
              <a:ext uri="{FF2B5EF4-FFF2-40B4-BE49-F238E27FC236}">
                <a16:creationId xmlns="" xmlns:a16="http://schemas.microsoft.com/office/drawing/2014/main" id="{07940053-C774-4490-99DF-6243B6B163A1}"/>
              </a:ext>
            </a:extLst>
          </p:cNvPr>
          <p:cNvPicPr>
            <a:picLocks noChangeAspect="1"/>
          </p:cNvPicPr>
          <p:nvPr userDrawn="1"/>
        </p:nvPicPr>
        <p:blipFill>
          <a:blip r:embed="rId10" cstate="print">
            <a:extLst>
              <a:ext uri="{28A0092B-C50C-407E-A947-70E740481C1C}">
                <a14:useLocalDpi xmlns="" xmlns:a14="http://schemas.microsoft.com/office/drawing/2010/main" val="0"/>
              </a:ext>
            </a:extLst>
          </a:blip>
          <a:stretch>
            <a:fillRect/>
          </a:stretch>
        </p:blipFill>
        <p:spPr>
          <a:xfrm>
            <a:off x="7889711" y="6279"/>
            <a:ext cx="4291294" cy="1427561"/>
          </a:xfrm>
          <a:prstGeom prst="rect">
            <a:avLst/>
          </a:prstGeom>
        </p:spPr>
      </p:pic>
    </p:spTree>
    <p:extLst>
      <p:ext uri="{BB962C8B-B14F-4D97-AF65-F5344CB8AC3E}">
        <p14:creationId xmlns="" xmlns:p14="http://schemas.microsoft.com/office/powerpoint/2010/main" val="1170502507"/>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1_Title Slide - Amber">
    <p:spTree>
      <p:nvGrpSpPr>
        <p:cNvPr id="1" name=""/>
        <p:cNvGrpSpPr/>
        <p:nvPr/>
      </p:nvGrpSpPr>
      <p:grpSpPr>
        <a:xfrm>
          <a:off x="0" y="0"/>
          <a:ext cx="0" cy="0"/>
          <a:chOff x="0" y="0"/>
          <a:chExt cx="0" cy="0"/>
        </a:xfrm>
      </p:grpSpPr>
      <p:pic>
        <p:nvPicPr>
          <p:cNvPr id="25" name="Picture 24">
            <a:extLst>
              <a:ext uri="{FF2B5EF4-FFF2-40B4-BE49-F238E27FC236}">
                <a16:creationId xmlns="" xmlns:a16="http://schemas.microsoft.com/office/drawing/2014/main" id="{292D9CA8-FA74-4E19-A847-B04F90FC15AC}"/>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t="18750" b="25000"/>
          <a:stretch>
            <a:fillRect/>
          </a:stretch>
        </p:blipFill>
        <p:spPr>
          <a:xfrm>
            <a:off x="0" y="0"/>
            <a:ext cx="12192000" cy="6858000"/>
          </a:xfrm>
          <a:prstGeom prst="rect">
            <a:avLst/>
          </a:prstGeom>
        </p:spPr>
      </p:pic>
      <p:sp>
        <p:nvSpPr>
          <p:cNvPr id="3" name="TextBox 2">
            <a:extLst>
              <a:ext uri="{FF2B5EF4-FFF2-40B4-BE49-F238E27FC236}">
                <a16:creationId xmlns="" xmlns:a16="http://schemas.microsoft.com/office/drawing/2014/main" id="{66A9211E-289E-4822-AE7F-7B95A873EBBD}"/>
              </a:ext>
            </a:extLst>
          </p:cNvPr>
          <p:cNvSpPr txBox="1"/>
          <p:nvPr userDrawn="1"/>
        </p:nvSpPr>
        <p:spPr>
          <a:xfrm>
            <a:off x="1837677" y="5802204"/>
            <a:ext cx="4124847" cy="338554"/>
          </a:xfrm>
          <a:prstGeom prst="rect">
            <a:avLst/>
          </a:prstGeom>
          <a:noFill/>
        </p:spPr>
        <p:txBody>
          <a:bodyPr wrap="none" rtlCol="0">
            <a:spAutoFit/>
          </a:bodyPr>
          <a:lstStyle/>
          <a:p>
            <a:r>
              <a:rPr lang="en-US" sz="1600" dirty="0" err="1"/>
              <a:t>Jimma</a:t>
            </a:r>
            <a:r>
              <a:rPr lang="en-US" sz="1600" dirty="0"/>
              <a:t> Institute of Technology, </a:t>
            </a:r>
            <a:r>
              <a:rPr lang="en-US" sz="1600" dirty="0" err="1"/>
              <a:t>Jimma</a:t>
            </a:r>
            <a:r>
              <a:rPr lang="en-US" sz="1600" dirty="0"/>
              <a:t> University</a:t>
            </a:r>
          </a:p>
        </p:txBody>
      </p:sp>
      <p:sp>
        <p:nvSpPr>
          <p:cNvPr id="22" name="Freeform 13">
            <a:extLst>
              <a:ext uri="{FF2B5EF4-FFF2-40B4-BE49-F238E27FC236}">
                <a16:creationId xmlns="" xmlns:a16="http://schemas.microsoft.com/office/drawing/2014/main" id="{EB889181-F145-4E62-A282-E5B77978D1F3}"/>
              </a:ext>
            </a:extLst>
          </p:cNvPr>
          <p:cNvSpPr/>
          <p:nvPr userDrawn="1"/>
        </p:nvSpPr>
        <p:spPr bwMode="auto">
          <a:xfrm>
            <a:off x="2554514" y="1"/>
            <a:ext cx="5255702" cy="1335004"/>
          </a:xfrm>
          <a:custGeom>
            <a:avLst/>
            <a:gdLst>
              <a:gd name="T0" fmla="*/ 2048 w 2048"/>
              <a:gd name="T1" fmla="*/ 0 h 517"/>
              <a:gd name="T2" fmla="*/ 1934 w 2048"/>
              <a:gd name="T3" fmla="*/ 72 h 517"/>
              <a:gd name="T4" fmla="*/ 0 w 2048"/>
              <a:gd name="T5" fmla="*/ 0 h 517"/>
              <a:gd name="T6" fmla="*/ 2048 w 2048"/>
              <a:gd name="T7" fmla="*/ 0 h 517"/>
            </a:gdLst>
            <a:ahLst/>
            <a:cxnLst>
              <a:cxn ang="0">
                <a:pos x="T0" y="T1"/>
              </a:cxn>
              <a:cxn ang="0">
                <a:pos x="T2" y="T3"/>
              </a:cxn>
              <a:cxn ang="0">
                <a:pos x="T4" y="T5"/>
              </a:cxn>
              <a:cxn ang="0">
                <a:pos x="T6" y="T7"/>
              </a:cxn>
            </a:cxnLst>
            <a:rect l="0" t="0" r="r" b="b"/>
            <a:pathLst>
              <a:path w="2048" h="517">
                <a:moveTo>
                  <a:pt x="2048" y="0"/>
                </a:moveTo>
                <a:cubicBezTo>
                  <a:pt x="2011" y="25"/>
                  <a:pt x="1973" y="49"/>
                  <a:pt x="1934" y="72"/>
                </a:cubicBezTo>
                <a:cubicBezTo>
                  <a:pt x="1177" y="517"/>
                  <a:pt x="332" y="480"/>
                  <a:pt x="0" y="0"/>
                </a:cubicBezTo>
                <a:lnTo>
                  <a:pt x="2048" y="0"/>
                </a:ln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sp>
        <p:nvSpPr>
          <p:cNvPr id="23" name="Freeform 17">
            <a:extLst>
              <a:ext uri="{FF2B5EF4-FFF2-40B4-BE49-F238E27FC236}">
                <a16:creationId xmlns="" xmlns:a16="http://schemas.microsoft.com/office/drawing/2014/main" id="{5E9DA42E-B221-4BBE-B651-F7171591BCD7}"/>
              </a:ext>
            </a:extLst>
          </p:cNvPr>
          <p:cNvSpPr/>
          <p:nvPr userDrawn="1"/>
        </p:nvSpPr>
        <p:spPr bwMode="auto">
          <a:xfrm>
            <a:off x="0" y="5905331"/>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gradFill>
            <a:gsLst>
              <a:gs pos="10000">
                <a:schemeClr val="accent5">
                  <a:lumMod val="50000"/>
                </a:schemeClr>
              </a:gs>
              <a:gs pos="100000">
                <a:schemeClr val="accent5"/>
              </a:gs>
            </a:gsLst>
            <a:lin ang="10800000" scaled="1"/>
          </a:gradFill>
          <a:ln>
            <a:noFill/>
          </a:ln>
        </p:spPr>
        <p:txBody>
          <a:bodyPr vert="horz" wrap="square" lIns="91440" tIns="45720" rIns="91440" bIns="45720" numCol="1" anchor="t" anchorCtr="0" compatLnSpc="1">
            <a:prstTxWarp prst="textNoShape">
              <a:avLst/>
            </a:prstTxWarp>
          </a:bodyPr>
          <a:lstStyle/>
          <a:p>
            <a:pPr lvl="0"/>
            <a:endParaRPr lang="en-US"/>
          </a:p>
        </p:txBody>
      </p:sp>
      <p:pic>
        <p:nvPicPr>
          <p:cNvPr id="32" name="Picture 31">
            <a:extLst>
              <a:ext uri="{FF2B5EF4-FFF2-40B4-BE49-F238E27FC236}">
                <a16:creationId xmlns="" xmlns:a16="http://schemas.microsoft.com/office/drawing/2014/main" id="{73D6466C-3EE8-434C-B5AB-98205AEEA67D}"/>
              </a:ext>
            </a:extLst>
          </p:cNvPr>
          <p:cNvPicPr>
            <a:picLocks noChangeAspect="1"/>
          </p:cNvPicPr>
          <p:nvPr userDrawn="1"/>
        </p:nvPicPr>
        <p:blipFill>
          <a:blip r:embed="rId3" cstate="print">
            <a:duotone>
              <a:schemeClr val="bg2">
                <a:shade val="45000"/>
                <a:satMod val="135000"/>
              </a:schemeClr>
              <a:prstClr val="white"/>
            </a:duotone>
            <a:extLst>
              <a:ext uri="{28A0092B-C50C-407E-A947-70E740481C1C}">
                <a14:useLocalDpi xmlns="" xmlns:a14="http://schemas.microsoft.com/office/drawing/2010/main" val="0"/>
              </a:ext>
            </a:extLst>
          </a:blip>
          <a:stretch>
            <a:fillRect/>
          </a:stretch>
        </p:blipFill>
        <p:spPr>
          <a:xfrm>
            <a:off x="8808334" y="4602222"/>
            <a:ext cx="3383666" cy="2255777"/>
          </a:xfrm>
          <a:prstGeom prst="rect">
            <a:avLst/>
          </a:prstGeom>
        </p:spPr>
      </p:pic>
      <p:cxnSp>
        <p:nvCxnSpPr>
          <p:cNvPr id="45" name="Straight Connector 44">
            <a:extLst>
              <a:ext uri="{FF2B5EF4-FFF2-40B4-BE49-F238E27FC236}">
                <a16:creationId xmlns="" xmlns:a16="http://schemas.microsoft.com/office/drawing/2014/main" id="{E79C5D16-8087-4587-9A0A-A0570C73E0E7}"/>
              </a:ext>
            </a:extLst>
          </p:cNvPr>
          <p:cNvCxnSpPr/>
          <p:nvPr/>
        </p:nvCxnSpPr>
        <p:spPr>
          <a:xfrm>
            <a:off x="1926694" y="6124097"/>
            <a:ext cx="4356000" cy="0"/>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pic>
        <p:nvPicPr>
          <p:cNvPr id="26" name="Picture 25">
            <a:extLst>
              <a:ext uri="{FF2B5EF4-FFF2-40B4-BE49-F238E27FC236}">
                <a16:creationId xmlns="" xmlns:a16="http://schemas.microsoft.com/office/drawing/2014/main" id="{9812EDA6-C656-492A-A9CA-44B03C639132}"/>
              </a:ext>
            </a:extLst>
          </p:cNvPr>
          <p:cNvPicPr>
            <a:picLocks noChangeAspect="1"/>
          </p:cNvPicPr>
          <p:nvPr userDrawn="1"/>
        </p:nvPicPr>
        <p:blipFill>
          <a:blip r:embed="rId4" cstate="print">
            <a:extLst>
              <a:ext uri="{28A0092B-C50C-407E-A947-70E740481C1C}">
                <a14:useLocalDpi xmlns="" xmlns:a14="http://schemas.microsoft.com/office/drawing/2010/main" val="0"/>
              </a:ext>
            </a:extLst>
          </a:blip>
          <a:stretch>
            <a:fillRect/>
          </a:stretch>
        </p:blipFill>
        <p:spPr>
          <a:xfrm>
            <a:off x="1998063" y="6232297"/>
            <a:ext cx="182880" cy="182880"/>
          </a:xfrm>
          <a:prstGeom prst="rect">
            <a:avLst/>
          </a:prstGeom>
        </p:spPr>
      </p:pic>
      <p:pic>
        <p:nvPicPr>
          <p:cNvPr id="27" name="Picture 26">
            <a:extLst>
              <a:ext uri="{FF2B5EF4-FFF2-40B4-BE49-F238E27FC236}">
                <a16:creationId xmlns="" xmlns:a16="http://schemas.microsoft.com/office/drawing/2014/main" id="{627AEF91-6492-4B0C-A844-2296473B58DE}"/>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1998063" y="6505320"/>
            <a:ext cx="182880" cy="182880"/>
          </a:xfrm>
          <a:prstGeom prst="rect">
            <a:avLst/>
          </a:prstGeom>
        </p:spPr>
      </p:pic>
      <p:sp>
        <p:nvSpPr>
          <p:cNvPr id="28" name="Text Placeholder 2">
            <a:extLst>
              <a:ext uri="{FF2B5EF4-FFF2-40B4-BE49-F238E27FC236}">
                <a16:creationId xmlns="" xmlns:a16="http://schemas.microsoft.com/office/drawing/2014/main" id="{828AA7FF-D902-41DB-A12A-45135201E8C2}"/>
              </a:ext>
            </a:extLst>
          </p:cNvPr>
          <p:cNvSpPr>
            <a:spLocks noGrp="1"/>
          </p:cNvSpPr>
          <p:nvPr userDrawn="1">
            <p:ph type="body" sz="quarter" idx="11" hasCustomPrompt="1"/>
          </p:nvPr>
        </p:nvSpPr>
        <p:spPr>
          <a:xfrm>
            <a:off x="2180943" y="6175935"/>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Email Address</a:t>
            </a:r>
          </a:p>
        </p:txBody>
      </p:sp>
      <p:sp>
        <p:nvSpPr>
          <p:cNvPr id="29" name="Text Placeholder 2">
            <a:extLst>
              <a:ext uri="{FF2B5EF4-FFF2-40B4-BE49-F238E27FC236}">
                <a16:creationId xmlns="" xmlns:a16="http://schemas.microsoft.com/office/drawing/2014/main" id="{F1EDDD62-43C6-4DEE-BBD9-CD0004E7EB03}"/>
              </a:ext>
            </a:extLst>
          </p:cNvPr>
          <p:cNvSpPr>
            <a:spLocks noGrp="1"/>
          </p:cNvSpPr>
          <p:nvPr userDrawn="1">
            <p:ph type="body" sz="quarter" idx="12" hasCustomPrompt="1"/>
          </p:nvPr>
        </p:nvSpPr>
        <p:spPr>
          <a:xfrm>
            <a:off x="2183874" y="6460218"/>
            <a:ext cx="3735998" cy="290081"/>
          </a:xfrm>
        </p:spPr>
        <p:txBody>
          <a:bodyPr anchor="ctr">
            <a:noAutofit/>
          </a:bodyPr>
          <a:lstStyle>
            <a:lvl1pPr marL="0" indent="0" algn="l" defTabSz="914400" rtl="0" eaLnBrk="1" latinLnBrk="0" hangingPunct="1">
              <a:lnSpc>
                <a:spcPct val="90000"/>
              </a:lnSpc>
              <a:spcBef>
                <a:spcPct val="0"/>
              </a:spcBef>
              <a:buNone/>
              <a:defRPr lang="en-US" sz="1600" b="0" kern="1200" baseline="0">
                <a:solidFill>
                  <a:schemeClr val="tx1"/>
                </a:solidFill>
                <a:latin typeface="Roboto Condensed Light" panose="02000000000000000000" pitchFamily="2" charset="0"/>
                <a:ea typeface="Roboto Condensed Light" panose="02000000000000000000" pitchFamily="2" charset="0"/>
                <a:cs typeface="+mn-cs"/>
              </a:defRPr>
            </a:lvl1pPr>
          </a:lstStyle>
          <a:p>
            <a:pPr lvl="0"/>
            <a:r>
              <a:rPr lang="en-US"/>
              <a:t>Click to edit Phone No.</a:t>
            </a:r>
          </a:p>
        </p:txBody>
      </p:sp>
      <p:sp>
        <p:nvSpPr>
          <p:cNvPr id="40" name="Text Placeholder 2">
            <a:extLst>
              <a:ext uri="{FF2B5EF4-FFF2-40B4-BE49-F238E27FC236}">
                <a16:creationId xmlns="" xmlns:a16="http://schemas.microsoft.com/office/drawing/2014/main" id="{A2C7AAB1-B948-41DB-961F-028BB57DF573}"/>
              </a:ext>
            </a:extLst>
          </p:cNvPr>
          <p:cNvSpPr>
            <a:spLocks noGrp="1"/>
          </p:cNvSpPr>
          <p:nvPr>
            <p:ph type="body" sz="quarter" idx="13" hasCustomPrompt="1"/>
          </p:nvPr>
        </p:nvSpPr>
        <p:spPr>
          <a:xfrm>
            <a:off x="1837678" y="5537768"/>
            <a:ext cx="3735998" cy="290081"/>
          </a:xfrm>
        </p:spPr>
        <p:txBody>
          <a:bodyPr anchor="ctr">
            <a:noAutofit/>
          </a:bodyPr>
          <a:lstStyle>
            <a:lvl1pPr marL="0" indent="0" algn="l" defTabSz="914400" rtl="0" eaLnBrk="1" latinLnBrk="0" hangingPunct="1">
              <a:lnSpc>
                <a:spcPct val="90000"/>
              </a:lnSpc>
              <a:spcBef>
                <a:spcPct val="0"/>
              </a:spcBef>
              <a:buNone/>
              <a:defRPr lang="en-US" sz="1600" kern="1200">
                <a:solidFill>
                  <a:schemeClr val="tx1"/>
                </a:solidFill>
                <a:latin typeface="+mn-lt"/>
                <a:ea typeface="+mn-ea"/>
                <a:cs typeface="+mn-cs"/>
              </a:defRPr>
            </a:lvl1pPr>
          </a:lstStyle>
          <a:p>
            <a:pPr lvl="0"/>
            <a:r>
              <a:rPr lang="en-US"/>
              <a:t>Write here Department Name</a:t>
            </a:r>
          </a:p>
        </p:txBody>
      </p:sp>
      <p:sp>
        <p:nvSpPr>
          <p:cNvPr id="53" name="Text Placeholder 2">
            <a:extLst>
              <a:ext uri="{FF2B5EF4-FFF2-40B4-BE49-F238E27FC236}">
                <a16:creationId xmlns="" xmlns:a16="http://schemas.microsoft.com/office/drawing/2014/main" id="{C96060B2-EF39-4FB2-9CFA-77C6391DCF8F}"/>
              </a:ext>
            </a:extLst>
          </p:cNvPr>
          <p:cNvSpPr>
            <a:spLocks noGrp="1"/>
          </p:cNvSpPr>
          <p:nvPr>
            <p:ph type="body" sz="quarter" idx="14" hasCustomPrompt="1"/>
          </p:nvPr>
        </p:nvSpPr>
        <p:spPr>
          <a:xfrm>
            <a:off x="1837677" y="5273332"/>
            <a:ext cx="5581039" cy="290081"/>
          </a:xfrm>
        </p:spPr>
        <p:txBody>
          <a:bodyPr anchor="ctr">
            <a:noAutofit/>
          </a:bodyPr>
          <a:lstStyle>
            <a:lvl1pPr marL="0" indent="0" algn="l" defTabSz="914400" rtl="0" eaLnBrk="1" latinLnBrk="0" hangingPunct="1">
              <a:lnSpc>
                <a:spcPct val="90000"/>
              </a:lnSpc>
              <a:spcBef>
                <a:spcPct val="0"/>
              </a:spcBef>
              <a:buNone/>
              <a:defRPr lang="en-US" sz="1800" b="1" kern="1200">
                <a:gradFill flip="none" rotWithShape="1">
                  <a:gsLst>
                    <a:gs pos="10000">
                      <a:schemeClr val="accent5">
                        <a:lumMod val="75000"/>
                      </a:schemeClr>
                    </a:gs>
                    <a:gs pos="100000">
                      <a:schemeClr val="accent5"/>
                    </a:gs>
                  </a:gsLst>
                  <a:lin ang="0" scaled="1"/>
                </a:gradFill>
                <a:effectLst/>
                <a:latin typeface="+mn-lt"/>
                <a:ea typeface="+mn-ea"/>
                <a:cs typeface="+mn-cs"/>
              </a:defRPr>
            </a:lvl1pPr>
          </a:lstStyle>
          <a:p>
            <a:pPr lvl="0"/>
            <a:r>
              <a:rPr lang="en-US" dirty="0"/>
              <a:t>Write here your Author Name (i.e. Admas Abtew)</a:t>
            </a:r>
          </a:p>
        </p:txBody>
      </p:sp>
      <p:pic>
        <p:nvPicPr>
          <p:cNvPr id="55" name="Picture 54">
            <a:extLst>
              <a:ext uri="{FF2B5EF4-FFF2-40B4-BE49-F238E27FC236}">
                <a16:creationId xmlns="" xmlns:a16="http://schemas.microsoft.com/office/drawing/2014/main" id="{34C1356C-E4AA-4B27-A93C-BE84F5D9C601}"/>
              </a:ext>
            </a:extLst>
          </p:cNvPr>
          <p:cNvPicPr>
            <a:picLocks noChangeAspect="1"/>
          </p:cNvPicPr>
          <p:nvPr userDrawn="1"/>
        </p:nvPicPr>
        <p:blipFill>
          <a:blip r:embed="rId6" cstate="print">
            <a:extLst>
              <a:ext uri="{BEBA8EAE-BF5A-486C-A8C5-ECC9F3942E4B}">
                <a14:imgProps xmlns="" xmlns:a14="http://schemas.microsoft.com/office/drawing/2010/main">
                  <a14:imgLayer r:embed="rId7">
                    <a14:imgEffect>
                      <a14:brightnessContrast contrast="-40000"/>
                    </a14:imgEffect>
                  </a14:imgLayer>
                </a14:imgProps>
              </a:ext>
              <a:ext uri="{28A0092B-C50C-407E-A947-70E740481C1C}">
                <a14:useLocalDpi xmlns="" xmlns:a14="http://schemas.microsoft.com/office/drawing/2010/main" val="0"/>
              </a:ext>
            </a:extLst>
          </a:blip>
          <a:srcRect l="62023" t="18062" r="2731" b="17724"/>
          <a:stretch>
            <a:fillRect/>
          </a:stretch>
        </p:blipFill>
        <p:spPr>
          <a:xfrm>
            <a:off x="63248" y="837717"/>
            <a:ext cx="1087893" cy="772151"/>
          </a:xfrm>
          <a:prstGeom prst="rect">
            <a:avLst/>
          </a:prstGeom>
        </p:spPr>
      </p:pic>
      <p:sp>
        <p:nvSpPr>
          <p:cNvPr id="24" name="Text Placeholder 2">
            <a:extLst>
              <a:ext uri="{FF2B5EF4-FFF2-40B4-BE49-F238E27FC236}">
                <a16:creationId xmlns="" xmlns:a16="http://schemas.microsoft.com/office/drawing/2014/main" id="{070A7F06-98AB-45B4-A79D-A6DF8C25DC8E}"/>
              </a:ext>
            </a:extLst>
          </p:cNvPr>
          <p:cNvSpPr>
            <a:spLocks noGrp="1"/>
          </p:cNvSpPr>
          <p:nvPr>
            <p:ph type="body" sz="quarter" idx="16" hasCustomPrompt="1"/>
          </p:nvPr>
        </p:nvSpPr>
        <p:spPr>
          <a:xfrm>
            <a:off x="2581756" y="20384"/>
            <a:ext cx="4646358" cy="734653"/>
          </a:xfrm>
        </p:spPr>
        <p:txBody>
          <a:bodyPr anchor="ctr">
            <a:noAutofit/>
          </a:bodyPr>
          <a:lstStyle>
            <a:lvl1pPr marL="0" indent="0" algn="ctr" defTabSz="914400" rtl="0" eaLnBrk="1" latinLnBrk="0" hangingPunct="1">
              <a:lnSpc>
                <a:spcPct val="90000"/>
              </a:lnSpc>
              <a:spcBef>
                <a:spcPct val="0"/>
              </a:spcBef>
              <a:buNone/>
              <a:defRPr lang="en-US" sz="1800" b="0" kern="1200">
                <a:solidFill>
                  <a:schemeClr val="lt1"/>
                </a:solidFill>
                <a:latin typeface="+mn-lt"/>
                <a:ea typeface="+mn-ea"/>
                <a:cs typeface="+mn-cs"/>
              </a:defRPr>
            </a:lvl1pPr>
          </a:lstStyle>
          <a:p>
            <a:r>
              <a:rPr lang="en-US" b="1"/>
              <a:t>Web Programming </a:t>
            </a:r>
            <a:r>
              <a:rPr lang="en-US">
                <a:latin typeface="Roboto Condensed Light" panose="02000000000000000000" pitchFamily="2" charset="0"/>
                <a:ea typeface="Roboto Condensed Light" panose="02000000000000000000" pitchFamily="2" charset="0"/>
              </a:rPr>
              <a:t>(WP)</a:t>
            </a:r>
          </a:p>
          <a:p>
            <a:r>
              <a:rPr lang="en-US">
                <a:latin typeface="Roboto Condensed Light" panose="02000000000000000000" pitchFamily="2" charset="0"/>
                <a:ea typeface="Roboto Condensed Light" panose="02000000000000000000" pitchFamily="2" charset="0"/>
              </a:rPr>
              <a:t>GTU # 3160713</a:t>
            </a:r>
          </a:p>
        </p:txBody>
      </p:sp>
      <p:pic>
        <p:nvPicPr>
          <p:cNvPr id="21" name="Picture 20" descr="User icon Royalty Free Vector Image - VectorStock">
            <a:extLst>
              <a:ext uri="{FF2B5EF4-FFF2-40B4-BE49-F238E27FC236}">
                <a16:creationId xmlns="" xmlns:a16="http://schemas.microsoft.com/office/drawing/2014/main" id="{00C9ED70-1CC8-4EF2-BE10-AAFE24AAC5D7}"/>
              </a:ext>
            </a:extLst>
          </p:cNvPr>
          <p:cNvPicPr>
            <a:picLocks noChangeAspect="1" noChangeArrowheads="1"/>
          </p:cNvPicPr>
          <p:nvPr userDrawn="1"/>
        </p:nvPicPr>
        <p:blipFill>
          <a:blip r:embed="rId8" cstate="print">
            <a:lum bright="70000" contrast="-70000"/>
            <a:extLst>
              <a:ext uri="{28A0092B-C50C-407E-A947-70E740481C1C}">
                <a14:useLocalDpi xmlns="" xmlns:a14="http://schemas.microsoft.com/office/drawing/2010/main" val="0"/>
              </a:ext>
            </a:extLst>
          </a:blip>
          <a:srcRect l="26030" t="21389" r="26030" b="34222"/>
          <a:stretch>
            <a:fillRect/>
          </a:stretch>
        </p:blipFill>
        <p:spPr bwMode="auto">
          <a:xfrm>
            <a:off x="353568" y="5211250"/>
            <a:ext cx="1353600" cy="1353600"/>
          </a:xfrm>
          <a:custGeom>
            <a:avLst/>
            <a:gdLst>
              <a:gd name="connsiteX0" fmla="*/ 1522095 w 3044190"/>
              <a:gd name="connsiteY0" fmla="*/ 0 h 3044190"/>
              <a:gd name="connsiteX1" fmla="*/ 3044190 w 3044190"/>
              <a:gd name="connsiteY1" fmla="*/ 1522095 h 3044190"/>
              <a:gd name="connsiteX2" fmla="*/ 1522095 w 3044190"/>
              <a:gd name="connsiteY2" fmla="*/ 3044190 h 3044190"/>
              <a:gd name="connsiteX3" fmla="*/ 0 w 3044190"/>
              <a:gd name="connsiteY3" fmla="*/ 1522095 h 3044190"/>
              <a:gd name="connsiteX4" fmla="*/ 1522095 w 3044190"/>
              <a:gd name="connsiteY4" fmla="*/ 0 h 30441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4190" h="3044190">
                <a:moveTo>
                  <a:pt x="1522095" y="0"/>
                </a:moveTo>
                <a:cubicBezTo>
                  <a:pt x="2362725" y="0"/>
                  <a:pt x="3044190" y="681465"/>
                  <a:pt x="3044190" y="1522095"/>
                </a:cubicBezTo>
                <a:cubicBezTo>
                  <a:pt x="3044190" y="2362725"/>
                  <a:pt x="2362725" y="3044190"/>
                  <a:pt x="1522095" y="3044190"/>
                </a:cubicBezTo>
                <a:cubicBezTo>
                  <a:pt x="681465" y="3044190"/>
                  <a:pt x="0" y="2362725"/>
                  <a:pt x="0" y="1522095"/>
                </a:cubicBezTo>
                <a:cubicBezTo>
                  <a:pt x="0" y="681465"/>
                  <a:pt x="681465" y="0"/>
                  <a:pt x="1522095" y="0"/>
                </a:cubicBezTo>
                <a:close/>
              </a:path>
            </a:pathLst>
          </a:custGeom>
          <a:noFill/>
          <a:ln w="12700">
            <a:solidFill>
              <a:schemeClr val="bg1">
                <a:lumMod val="75000"/>
              </a:schemeClr>
            </a:solidFill>
          </a:ln>
          <a:extLst>
            <a:ext uri="{909E8E84-426E-40DD-AFC4-6F175D3DCCD1}">
              <a14:hiddenFill xmlns="" xmlns:a14="http://schemas.microsoft.com/office/drawing/2010/main">
                <a:solidFill>
                  <a:srgbClr val="FFFFFF"/>
                </a:solidFill>
              </a14:hiddenFill>
            </a:ext>
          </a:extLst>
        </p:spPr>
      </p:pic>
      <p:sp>
        <p:nvSpPr>
          <p:cNvPr id="30" name="Picture Placeholder 29">
            <a:extLst>
              <a:ext uri="{FF2B5EF4-FFF2-40B4-BE49-F238E27FC236}">
                <a16:creationId xmlns="" xmlns:a16="http://schemas.microsoft.com/office/drawing/2014/main" id="{7FD1CDD6-829C-4C5B-BFB7-74153A66FF24}"/>
              </a:ext>
            </a:extLst>
          </p:cNvPr>
          <p:cNvSpPr>
            <a:spLocks noGrp="1"/>
          </p:cNvSpPr>
          <p:nvPr>
            <p:ph type="pic" sz="quarter" idx="10"/>
          </p:nvPr>
        </p:nvSpPr>
        <p:spPr>
          <a:xfrm>
            <a:off x="353569" y="5211251"/>
            <a:ext cx="1353599" cy="1353599"/>
          </a:xfrm>
          <a:custGeom>
            <a:avLst/>
            <a:gdLst>
              <a:gd name="connsiteX0" fmla="*/ 1945481 w 3890962"/>
              <a:gd name="connsiteY0" fmla="*/ 0 h 3890962"/>
              <a:gd name="connsiteX1" fmla="*/ 3890962 w 3890962"/>
              <a:gd name="connsiteY1" fmla="*/ 1945481 h 3890962"/>
              <a:gd name="connsiteX2" fmla="*/ 1945481 w 3890962"/>
              <a:gd name="connsiteY2" fmla="*/ 3890962 h 3890962"/>
              <a:gd name="connsiteX3" fmla="*/ 0 w 3890962"/>
              <a:gd name="connsiteY3" fmla="*/ 1945481 h 3890962"/>
              <a:gd name="connsiteX4" fmla="*/ 1945481 w 3890962"/>
              <a:gd name="connsiteY4" fmla="*/ 0 h 38909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90962" h="3890962">
                <a:moveTo>
                  <a:pt x="1945481" y="0"/>
                </a:moveTo>
                <a:cubicBezTo>
                  <a:pt x="3019940" y="0"/>
                  <a:pt x="3890962" y="871022"/>
                  <a:pt x="3890962" y="1945481"/>
                </a:cubicBezTo>
                <a:cubicBezTo>
                  <a:pt x="3890962" y="3019940"/>
                  <a:pt x="3019940" y="3890962"/>
                  <a:pt x="1945481" y="3890962"/>
                </a:cubicBezTo>
                <a:cubicBezTo>
                  <a:pt x="871022" y="3890962"/>
                  <a:pt x="0" y="3019940"/>
                  <a:pt x="0" y="1945481"/>
                </a:cubicBezTo>
                <a:cubicBezTo>
                  <a:pt x="0" y="871022"/>
                  <a:pt x="871022" y="0"/>
                  <a:pt x="1945481" y="0"/>
                </a:cubicBezTo>
                <a:close/>
              </a:path>
            </a:pathLst>
          </a:custGeom>
          <a:ln>
            <a:solidFill>
              <a:schemeClr val="bg1">
                <a:lumMod val="65000"/>
              </a:schemeClr>
            </a:solidFill>
          </a:ln>
        </p:spPr>
        <p:txBody>
          <a:bodyPr wrap="square">
            <a:noAutofit/>
          </a:bodyPr>
          <a:lstStyle>
            <a:lvl1pPr>
              <a:defRPr sz="1800"/>
            </a:lvl1pPr>
          </a:lstStyle>
          <a:p>
            <a:endParaRPr lang="en-US"/>
          </a:p>
        </p:txBody>
      </p:sp>
      <p:sp>
        <p:nvSpPr>
          <p:cNvPr id="31" name="Hexagon 30"/>
          <p:cNvSpPr/>
          <p:nvPr userDrawn="1"/>
        </p:nvSpPr>
        <p:spPr>
          <a:xfrm rot="5400000">
            <a:off x="4309292" y="1717040"/>
            <a:ext cx="3461658" cy="2984188"/>
          </a:xfrm>
          <a:prstGeom prst="hexagon">
            <a:avLst/>
          </a:prstGeom>
          <a:solidFill>
            <a:schemeClr val="bg1">
              <a:lumMod val="95000"/>
            </a:schemeClr>
          </a:solidFill>
          <a:ln w="57150">
            <a:solidFill>
              <a:srgbClr val="7D5008"/>
            </a:solidFill>
            <a:prstDash val="lgDash"/>
          </a:ln>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34" name="Rectangle 33"/>
          <p:cNvSpPr/>
          <p:nvPr userDrawn="1"/>
        </p:nvSpPr>
        <p:spPr>
          <a:xfrm>
            <a:off x="7678346" y="2221532"/>
            <a:ext cx="4513654"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5" name="Rectangle 34"/>
          <p:cNvSpPr/>
          <p:nvPr userDrawn="1"/>
        </p:nvSpPr>
        <p:spPr>
          <a:xfrm>
            <a:off x="0" y="2221532"/>
            <a:ext cx="4402106" cy="1951692"/>
          </a:xfrm>
          <a:prstGeom prst="rect">
            <a:avLst/>
          </a:prstGeom>
          <a:solidFill>
            <a:srgbClr val="7D5008"/>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36" name="TextBox 35"/>
          <p:cNvSpPr txBox="1"/>
          <p:nvPr userDrawn="1"/>
        </p:nvSpPr>
        <p:spPr>
          <a:xfrm>
            <a:off x="5014038" y="2239638"/>
            <a:ext cx="2052165" cy="1938992"/>
          </a:xfrm>
          <a:prstGeom prst="rect">
            <a:avLst/>
          </a:prstGeom>
          <a:noFill/>
        </p:spPr>
        <p:txBody>
          <a:bodyPr wrap="none" rtlCol="0">
            <a:spAutoFit/>
          </a:bodyPr>
          <a:lstStyle/>
          <a:p>
            <a:pPr algn="ctr"/>
            <a:r>
              <a:rPr lang="en-US" sz="6000" b="1" i="1"/>
              <a:t>Thank</a:t>
            </a:r>
          </a:p>
          <a:p>
            <a:pPr algn="ctr"/>
            <a:r>
              <a:rPr lang="en-US" sz="6000" b="1" i="1"/>
              <a:t>You</a:t>
            </a:r>
          </a:p>
        </p:txBody>
      </p:sp>
      <p:pic>
        <p:nvPicPr>
          <p:cNvPr id="33" name="Picture 32">
            <a:extLst>
              <a:ext uri="{FF2B5EF4-FFF2-40B4-BE49-F238E27FC236}">
                <a16:creationId xmlns="" xmlns:a16="http://schemas.microsoft.com/office/drawing/2014/main" id="{03F9FA74-85FB-4630-840A-FA0769F1DCBD}"/>
              </a:ext>
            </a:extLst>
          </p:cNvPr>
          <p:cNvPicPr>
            <a:picLocks noChangeAspect="1"/>
          </p:cNvPicPr>
          <p:nvPr userDrawn="1"/>
        </p:nvPicPr>
        <p:blipFill>
          <a:blip r:embed="rId9" cstate="print">
            <a:extLst>
              <a:ext uri="{28A0092B-C50C-407E-A947-70E740481C1C}">
                <a14:useLocalDpi xmlns="" xmlns:a14="http://schemas.microsoft.com/office/drawing/2010/main" val="0"/>
              </a:ext>
            </a:extLst>
          </a:blip>
          <a:stretch>
            <a:fillRect/>
          </a:stretch>
        </p:blipFill>
        <p:spPr>
          <a:xfrm>
            <a:off x="7889711" y="6279"/>
            <a:ext cx="4291294" cy="1427561"/>
          </a:xfrm>
          <a:prstGeom prst="rect">
            <a:avLst/>
          </a:prstGeom>
        </p:spPr>
      </p:pic>
    </p:spTree>
    <p:extLst>
      <p:ext uri="{BB962C8B-B14F-4D97-AF65-F5344CB8AC3E}">
        <p14:creationId xmlns="" xmlns:p14="http://schemas.microsoft.com/office/powerpoint/2010/main" val="2725976447"/>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 Logo on BR">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22" name="Footer Placeholder 2">
            <a:extLst>
              <a:ext uri="{FF2B5EF4-FFF2-40B4-BE49-F238E27FC236}">
                <a16:creationId xmlns="" xmlns:a16="http://schemas.microsoft.com/office/drawing/2014/main" id="{BF2BE79E-EA17-4AB9-8CB5-714A52A6B2F5}"/>
              </a:ext>
            </a:extLst>
          </p:cNvPr>
          <p:cNvSpPr txBox="1"/>
          <p:nvPr userDrawn="1"/>
        </p:nvSpPr>
        <p:spPr>
          <a:xfrm>
            <a:off x="3653367" y="6604000"/>
            <a:ext cx="48852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23" name="Slide Number Placeholder 3">
            <a:extLst>
              <a:ext uri="{FF2B5EF4-FFF2-40B4-BE49-F238E27FC236}">
                <a16:creationId xmlns=""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a:blip r:embed="rId2" cstate="print">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739427"/>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64595867-F7FC-4668-95A0-FDFDCB456275}"/>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9436684" y="5674439"/>
            <a:ext cx="2624137" cy="872957"/>
          </a:xfrm>
          <a:prstGeom prst="rect">
            <a:avLst/>
          </a:prstGeom>
        </p:spPr>
      </p:pic>
    </p:spTree>
    <p:extLst>
      <p:ext uri="{BB962C8B-B14F-4D97-AF65-F5344CB8AC3E}">
        <p14:creationId xmlns="" xmlns:p14="http://schemas.microsoft.com/office/powerpoint/2010/main" val="4202761244"/>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Content - Logo on BL">
    <p:spTree>
      <p:nvGrpSpPr>
        <p:cNvPr id="1" name=""/>
        <p:cNvGrpSpPr/>
        <p:nvPr/>
      </p:nvGrpSpPr>
      <p:grpSpPr>
        <a:xfrm>
          <a:off x="0" y="0"/>
          <a:ext cx="0" cy="0"/>
          <a:chOff x="0" y="0"/>
          <a:chExt cx="0" cy="0"/>
        </a:xfrm>
      </p:grpSpPr>
      <p:sp>
        <p:nvSpPr>
          <p:cNvPr id="17" name="Rectangle: Rounded Corners 16">
            <a:extLst>
              <a:ext uri="{FF2B5EF4-FFF2-40B4-BE49-F238E27FC236}">
                <a16:creationId xmlns="" xmlns:a16="http://schemas.microsoft.com/office/drawing/2014/main" id="{7CD05EDD-7D4D-4F15-B3BB-F4E2E35E1780}"/>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Date Placeholder 1">
            <a:extLst>
              <a:ext uri="{FF2B5EF4-FFF2-40B4-BE49-F238E27FC236}">
                <a16:creationId xmlns="" xmlns:a16="http://schemas.microsoft.com/office/drawing/2014/main" id="{CA463A36-7025-4394-9467-8A3EC3425B00}"/>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22" name="Footer Placeholder 2">
            <a:extLst>
              <a:ext uri="{FF2B5EF4-FFF2-40B4-BE49-F238E27FC236}">
                <a16:creationId xmlns="" xmlns:a16="http://schemas.microsoft.com/office/drawing/2014/main" id="{BF2BE79E-EA17-4AB9-8CB5-714A52A6B2F5}"/>
              </a:ext>
            </a:extLst>
          </p:cNvPr>
          <p:cNvSpPr txBox="1"/>
          <p:nvPr userDrawn="1"/>
        </p:nvSpPr>
        <p:spPr>
          <a:xfrm>
            <a:off x="3556000" y="6604000"/>
            <a:ext cx="50800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23" name="Slide Number Placeholder 3">
            <a:extLst>
              <a:ext uri="{FF2B5EF4-FFF2-40B4-BE49-F238E27FC236}">
                <a16:creationId xmlns="" xmlns:a16="http://schemas.microsoft.com/office/drawing/2014/main" id="{FE084249-8DB7-4B0A-AA7A-A1A407FC0773}"/>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pic>
        <p:nvPicPr>
          <p:cNvPr id="18" name="Shape 56">
            <a:extLst>
              <a:ext uri="{FF2B5EF4-FFF2-40B4-BE49-F238E27FC236}">
                <a16:creationId xmlns="" xmlns:a16="http://schemas.microsoft.com/office/drawing/2014/main" id="{ACB01872-4321-4181-A609-1C503C074C10}"/>
              </a:ext>
            </a:extLst>
          </p:cNvPr>
          <p:cNvPicPr preferRelativeResize="0"/>
          <p:nvPr userDrawn="1"/>
        </p:nvPicPr>
        <p:blipFill>
          <a:blip r:embed="rId2" cstate="print">
            <a:alphaModFix/>
          </a:blip>
          <a:srcRect t="86739" r="1768" b="3535"/>
          <a:stretch>
            <a:fillRect/>
          </a:stretch>
        </p:blipFill>
        <p:spPr>
          <a:xfrm>
            <a:off x="0" y="0"/>
            <a:ext cx="12192000" cy="711201"/>
          </a:xfrm>
          <a:prstGeom prst="rect">
            <a:avLst/>
          </a:prstGeom>
          <a:noFill/>
          <a:ln>
            <a:noFill/>
          </a:ln>
          <a:effectLst/>
        </p:spPr>
      </p:pic>
      <p:sp>
        <p:nvSpPr>
          <p:cNvPr id="2" name="Title 1">
            <a:extLst>
              <a:ext uri="{FF2B5EF4-FFF2-40B4-BE49-F238E27FC236}">
                <a16:creationId xmlns="" xmlns:a16="http://schemas.microsoft.com/office/drawing/2014/main" id="{D5CD07E8-CBAA-45BA-85CF-1233D4AA86C9}"/>
              </a:ext>
            </a:extLst>
          </p:cNvPr>
          <p:cNvSpPr>
            <a:spLocks noGrp="1"/>
          </p:cNvSpPr>
          <p:nvPr>
            <p:ph type="title"/>
          </p:nvPr>
        </p:nvSpPr>
        <p:spPr>
          <a:xfrm>
            <a:off x="0" y="1"/>
            <a:ext cx="12192000" cy="711200"/>
          </a:xfrm>
          <a:solidFill>
            <a:srgbClr val="C0C0C0">
              <a:alpha val="50000"/>
            </a:srgbClr>
          </a:solidFill>
          <a:ln>
            <a:noFill/>
          </a:ln>
        </p:spPr>
        <p:txBody>
          <a:bodyPr lIns="216000" tIns="108000" rIns="216000" bIns="108000">
            <a:normAutofit/>
          </a:bodyPr>
          <a:lstStyle>
            <a:lvl1pPr>
              <a:defRPr lang="en-US" sz="3400" b="1" kern="1200">
                <a:solidFill>
                  <a:schemeClr val="tx1">
                    <a:lumMod val="90000"/>
                    <a:lumOff val="10000"/>
                  </a:schemeClr>
                </a:solidFill>
                <a:effectLst/>
                <a:latin typeface="+mj-lt"/>
                <a:ea typeface="+mj-ea"/>
                <a:cs typeface="+mj-cs"/>
              </a:defRPr>
            </a:lvl1pPr>
          </a:lstStyle>
          <a:p>
            <a:r>
              <a:rPr lang="en-US"/>
              <a:t>Click to edit Master title style</a:t>
            </a:r>
          </a:p>
        </p:txBody>
      </p:sp>
      <p:sp>
        <p:nvSpPr>
          <p:cNvPr id="3" name="Content Placeholder 2">
            <a:extLst>
              <a:ext uri="{FF2B5EF4-FFF2-40B4-BE49-F238E27FC236}">
                <a16:creationId xmlns="" xmlns:a16="http://schemas.microsoft.com/office/drawing/2014/main" id="{DC6F4971-704E-42EF-A852-52D75741FB7C}"/>
              </a:ext>
            </a:extLst>
          </p:cNvPr>
          <p:cNvSpPr>
            <a:spLocks noGrp="1"/>
          </p:cNvSpPr>
          <p:nvPr>
            <p:ph idx="1"/>
          </p:nvPr>
        </p:nvSpPr>
        <p:spPr>
          <a:xfrm>
            <a:off x="131180" y="863444"/>
            <a:ext cx="11929641" cy="5773745"/>
          </a:xfrm>
        </p:spPr>
        <p:txBody>
          <a:bodyPr>
            <a:noAutofit/>
          </a:bodyPr>
          <a:lstStyle>
            <a:lvl1pPr marL="265113" indent="-265113" algn="just">
              <a:buClr>
                <a:schemeClr val="accent6"/>
              </a:buClr>
              <a:buFont typeface="Wingdings 3" panose="05040102010807070707" pitchFamily="18" charset="2"/>
              <a:buChar char=""/>
              <a:defRPr sz="2400">
                <a:solidFill>
                  <a:schemeClr val="tx1"/>
                </a:solidFill>
              </a:defRPr>
            </a:lvl1pPr>
            <a:lvl2pPr marL="809625" indent="-352425" algn="just">
              <a:buClr>
                <a:schemeClr val="accent6"/>
              </a:buClr>
              <a:buFont typeface="Wingdings 3" panose="05040102010807070707" pitchFamily="18" charset="2"/>
              <a:buChar char=""/>
              <a:defRPr sz="2000">
                <a:solidFill>
                  <a:schemeClr val="tx1"/>
                </a:solidFill>
              </a:defRPr>
            </a:lvl2pPr>
            <a:lvl3pPr marL="1143000" indent="-228600" algn="just">
              <a:buClr>
                <a:schemeClr val="accent6"/>
              </a:buClr>
              <a:buFont typeface="Wingdings" panose="05000000000000000000" pitchFamily="2" charset="2"/>
              <a:buChar char="§"/>
              <a:defRPr sz="1800">
                <a:solidFill>
                  <a:schemeClr val="tx1"/>
                </a:solidFill>
              </a:defRPr>
            </a:lvl3pPr>
            <a:lvl4pPr algn="just">
              <a:buClr>
                <a:schemeClr val="accent6"/>
              </a:buClr>
              <a:defRPr sz="1600">
                <a:solidFill>
                  <a:schemeClr val="tx1"/>
                </a:solidFill>
              </a:defRPr>
            </a:lvl4pPr>
            <a:lvl5pPr algn="just">
              <a:buClr>
                <a:schemeClr val="accent6"/>
              </a:buClr>
              <a:defRPr sz="16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cxnSp>
        <p:nvCxnSpPr>
          <p:cNvPr id="20" name="Straight Connector 19">
            <a:extLst>
              <a:ext uri="{FF2B5EF4-FFF2-40B4-BE49-F238E27FC236}">
                <a16:creationId xmlns="" xmlns:a16="http://schemas.microsoft.com/office/drawing/2014/main" id="{05596C8C-2163-45E8-B709-8118C381771F}"/>
              </a:ext>
            </a:extLst>
          </p:cNvPr>
          <p:cNvCxnSpPr/>
          <p:nvPr userDrawn="1"/>
        </p:nvCxnSpPr>
        <p:spPr>
          <a:xfrm>
            <a:off x="0" y="711201"/>
            <a:ext cx="12192000" cy="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 xmlns:a16="http://schemas.microsoft.com/office/drawing/2014/main" id="{F86BF578-C91A-4942-95D5-11408C3CCACF}"/>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2B625678-6536-4E34-A1E4-4FEFFBBF4118}"/>
              </a:ext>
            </a:extLst>
          </p:cNvPr>
          <p:cNvPicPr>
            <a:picLocks noChangeAspect="1"/>
          </p:cNvPicPr>
          <p:nvPr userDrawn="1"/>
        </p:nvPicPr>
        <p:blipFill>
          <a:blip r:embed="rId3" cstate="print">
            <a:extLst>
              <a:ext uri="{28A0092B-C50C-407E-A947-70E740481C1C}">
                <a14:useLocalDpi xmlns="" xmlns:a14="http://schemas.microsoft.com/office/drawing/2010/main" val="0"/>
              </a:ext>
            </a:extLst>
          </a:blip>
          <a:stretch>
            <a:fillRect/>
          </a:stretch>
        </p:blipFill>
        <p:spPr>
          <a:xfrm>
            <a:off x="93665" y="5916480"/>
            <a:ext cx="2624137" cy="720714"/>
          </a:xfrm>
          <a:prstGeom prst="rect">
            <a:avLst/>
          </a:prstGeom>
        </p:spPr>
      </p:pic>
    </p:spTree>
    <p:extLst>
      <p:ext uri="{BB962C8B-B14F-4D97-AF65-F5344CB8AC3E}">
        <p14:creationId xmlns="" xmlns:p14="http://schemas.microsoft.com/office/powerpoint/2010/main" val="346862853"/>
      </p:ext>
    </p:extLst>
  </p:cSld>
  <p:clrMapOvr>
    <a:masterClrMapping/>
  </p:clrMapOvr>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1" name="Picture 10">
            <a:extLst>
              <a:ext uri="{FF2B5EF4-FFF2-40B4-BE49-F238E27FC236}">
                <a16:creationId xmlns="" xmlns:a16="http://schemas.microsoft.com/office/drawing/2014/main" id="{07171932-FFF4-4D27-9425-8CB5D27A92F2}"/>
              </a:ext>
            </a:extLst>
          </p:cNvPr>
          <p:cNvPicPr>
            <a:picLocks noChangeAspect="1"/>
          </p:cNvPicPr>
          <p:nvPr userDrawn="1"/>
        </p:nvPicPr>
        <p:blipFill>
          <a:blip r:embed="rId2" cstate="print">
            <a:duotone>
              <a:schemeClr val="accent1">
                <a:shade val="45000"/>
                <a:satMod val="135000"/>
              </a:schemeClr>
              <a:prstClr val="white"/>
            </a:duotone>
            <a:extLst>
              <a:ext uri="{28A0092B-C50C-407E-A947-70E740481C1C}">
                <a14:useLocalDpi xmlns="" xmlns:a14="http://schemas.microsoft.com/office/drawing/2010/main" val="0"/>
              </a:ext>
            </a:extLst>
          </a:blip>
          <a:srcRect r="11581" b="21180"/>
          <a:stretch>
            <a:fillRect/>
          </a:stretch>
        </p:blipFill>
        <p:spPr>
          <a:xfrm rot="16200000">
            <a:off x="9807099" y="606901"/>
            <a:ext cx="2991808" cy="1778000"/>
          </a:xfrm>
          <a:prstGeom prst="rect">
            <a:avLst/>
          </a:prstGeom>
        </p:spPr>
      </p:pic>
      <p:pic>
        <p:nvPicPr>
          <p:cNvPr id="12" name="Picture 11">
            <a:extLst>
              <a:ext uri="{FF2B5EF4-FFF2-40B4-BE49-F238E27FC236}">
                <a16:creationId xmlns="" xmlns:a16="http://schemas.microsoft.com/office/drawing/2014/main" id="{1639DF2A-5426-428D-B32D-78E9191D8A0C}"/>
              </a:ext>
            </a:extLst>
          </p:cNvPr>
          <p:cNvPicPr>
            <a:picLocks noChangeAspect="1"/>
          </p:cNvPicPr>
          <p:nvPr userDrawn="1"/>
        </p:nvPicPr>
        <p:blipFill>
          <a:blip r:embed="rId3" cstate="print">
            <a:extLst>
              <a:ext uri="{BEBA8EAE-BF5A-486C-A8C5-ECC9F3942E4B}">
                <a14:imgProps xmlns="" xmlns:a14="http://schemas.microsoft.com/office/drawing/2010/main">
                  <a14:imgLayer r:embed="rId4">
                    <a14:imgEffect>
                      <a14:brightnessContrast contrast="-40000"/>
                    </a14:imgEffect>
                  </a14:imgLayer>
                </a14:imgProps>
              </a:ext>
              <a:ext uri="{28A0092B-C50C-407E-A947-70E740481C1C}">
                <a14:useLocalDpi xmlns="" xmlns:a14="http://schemas.microsoft.com/office/drawing/2010/main" val="0"/>
              </a:ext>
            </a:extLst>
          </a:blip>
          <a:srcRect l="79646" t="18062" r="2731" b="17724"/>
          <a:stretch>
            <a:fillRect/>
          </a:stretch>
        </p:blipFill>
        <p:spPr>
          <a:xfrm>
            <a:off x="0" y="401568"/>
            <a:ext cx="543946" cy="772151"/>
          </a:xfrm>
          <a:prstGeom prst="rect">
            <a:avLst/>
          </a:prstGeom>
        </p:spPr>
      </p:pic>
      <p:sp>
        <p:nvSpPr>
          <p:cNvPr id="2" name="Title 1">
            <a:extLst>
              <a:ext uri="{FF2B5EF4-FFF2-40B4-BE49-F238E27FC236}">
                <a16:creationId xmlns="" xmlns:a16="http://schemas.microsoft.com/office/drawing/2014/main" id="{6B8C6168-C8A4-4660-9D38-045657B80D09}"/>
              </a:ext>
            </a:extLst>
          </p:cNvPr>
          <p:cNvSpPr>
            <a:spLocks noGrp="1"/>
          </p:cNvSpPr>
          <p:nvPr>
            <p:ph type="title" hasCustomPrompt="1"/>
          </p:nvPr>
        </p:nvSpPr>
        <p:spPr>
          <a:xfrm>
            <a:off x="831850" y="1709738"/>
            <a:ext cx="10515600" cy="2852737"/>
          </a:xfrm>
        </p:spPr>
        <p:txBody>
          <a:bodyPr anchor="b">
            <a:normAutofit/>
          </a:bodyPr>
          <a:lstStyle>
            <a:lvl1pPr>
              <a:defRPr lang="en-US" sz="6000" b="1" kern="1200">
                <a:gradFill flip="none" rotWithShape="1">
                  <a:gsLst>
                    <a:gs pos="0">
                      <a:srgbClr val="1D3064"/>
                    </a:gs>
                    <a:gs pos="100000">
                      <a:schemeClr val="tx2"/>
                    </a:gs>
                  </a:gsLst>
                  <a:lin ang="0" scaled="1"/>
                </a:gradFill>
                <a:effectLst/>
                <a:latin typeface="+mn-lt"/>
                <a:ea typeface="+mn-ea"/>
                <a:cs typeface="+mn-cs"/>
              </a:defRPr>
            </a:lvl1pPr>
          </a:lstStyle>
          <a:p>
            <a:r>
              <a:rPr lang="en-US"/>
              <a:t>Write here Section Title</a:t>
            </a:r>
          </a:p>
        </p:txBody>
      </p:sp>
      <p:sp>
        <p:nvSpPr>
          <p:cNvPr id="3" name="Text Placeholder 2">
            <a:extLst>
              <a:ext uri="{FF2B5EF4-FFF2-40B4-BE49-F238E27FC236}">
                <a16:creationId xmlns="" xmlns:a16="http://schemas.microsoft.com/office/drawing/2014/main" id="{566C89DA-344D-4448-822C-2826084EF127}"/>
              </a:ext>
            </a:extLst>
          </p:cNvPr>
          <p:cNvSpPr>
            <a:spLocks noGrp="1"/>
          </p:cNvSpPr>
          <p:nvPr>
            <p:ph type="body" idx="1" hasCustomPrompt="1"/>
          </p:nvPr>
        </p:nvSpPr>
        <p:spPr>
          <a:xfrm>
            <a:off x="831850" y="4589463"/>
            <a:ext cx="11360150" cy="2228681"/>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Write here Section Subtitle</a:t>
            </a:r>
          </a:p>
        </p:txBody>
      </p:sp>
      <p:sp>
        <p:nvSpPr>
          <p:cNvPr id="8" name="Freeform 17">
            <a:extLst>
              <a:ext uri="{FF2B5EF4-FFF2-40B4-BE49-F238E27FC236}">
                <a16:creationId xmlns="" xmlns:a16="http://schemas.microsoft.com/office/drawing/2014/main" id="{910DC0DC-3FC7-402D-8C9F-62D3ACC8DC86}"/>
              </a:ext>
            </a:extLst>
          </p:cNvPr>
          <p:cNvSpPr/>
          <p:nvPr userDrawn="1"/>
        </p:nvSpPr>
        <p:spPr bwMode="auto">
          <a:xfrm>
            <a:off x="0" y="5905332"/>
            <a:ext cx="1901425" cy="952668"/>
          </a:xfrm>
          <a:custGeom>
            <a:avLst/>
            <a:gdLst>
              <a:gd name="T0" fmla="*/ 2048 w 2048"/>
              <a:gd name="T1" fmla="*/ 1024 h 1024"/>
              <a:gd name="T2" fmla="*/ 0 w 2048"/>
              <a:gd name="T3" fmla="*/ 1024 h 1024"/>
              <a:gd name="T4" fmla="*/ 0 w 2048"/>
              <a:gd name="T5" fmla="*/ 0 h 1024"/>
              <a:gd name="T6" fmla="*/ 2048 w 2048"/>
              <a:gd name="T7" fmla="*/ 1024 h 1024"/>
            </a:gdLst>
            <a:ahLst/>
            <a:cxnLst>
              <a:cxn ang="0">
                <a:pos x="T0" y="T1"/>
              </a:cxn>
              <a:cxn ang="0">
                <a:pos x="T2" y="T3"/>
              </a:cxn>
              <a:cxn ang="0">
                <a:pos x="T4" y="T5"/>
              </a:cxn>
              <a:cxn ang="0">
                <a:pos x="T6" y="T7"/>
              </a:cxn>
            </a:cxnLst>
            <a:rect l="0" t="0" r="r" b="b"/>
            <a:pathLst>
              <a:path w="2048" h="1024">
                <a:moveTo>
                  <a:pt x="2048" y="1024"/>
                </a:moveTo>
                <a:cubicBezTo>
                  <a:pt x="0" y="1024"/>
                  <a:pt x="0" y="1024"/>
                  <a:pt x="0" y="1024"/>
                </a:cubicBezTo>
                <a:cubicBezTo>
                  <a:pt x="0" y="0"/>
                  <a:pt x="0" y="0"/>
                  <a:pt x="0" y="0"/>
                </a:cubicBezTo>
                <a:cubicBezTo>
                  <a:pt x="880" y="66"/>
                  <a:pt x="1621" y="411"/>
                  <a:pt x="2048" y="1024"/>
                </a:cubicBezTo>
                <a:close/>
              </a:path>
            </a:pathLst>
          </a:custGeom>
          <a:solidFill>
            <a:schemeClr val="accent5">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pic>
        <p:nvPicPr>
          <p:cNvPr id="10" name="Picture 9">
            <a:extLst>
              <a:ext uri="{FF2B5EF4-FFF2-40B4-BE49-F238E27FC236}">
                <a16:creationId xmlns="" xmlns:a16="http://schemas.microsoft.com/office/drawing/2014/main" id="{C2BDA2A7-5514-460A-A7C3-4FED62962EF2}"/>
              </a:ext>
            </a:extLst>
          </p:cNvPr>
          <p:cNvPicPr>
            <a:picLocks noChangeAspect="1"/>
          </p:cNvPicPr>
          <p:nvPr userDrawn="1"/>
        </p:nvPicPr>
        <p:blipFill>
          <a:blip r:embed="rId5" cstate="print">
            <a:extLst>
              <a:ext uri="{28A0092B-C50C-407E-A947-70E740481C1C}">
                <a14:useLocalDpi xmlns="" xmlns:a14="http://schemas.microsoft.com/office/drawing/2010/main" val="0"/>
              </a:ext>
            </a:extLst>
          </a:blip>
          <a:stretch>
            <a:fillRect/>
          </a:stretch>
        </p:blipFill>
        <p:spPr>
          <a:xfrm>
            <a:off x="9555163" y="5945187"/>
            <a:ext cx="2624137" cy="872957"/>
          </a:xfrm>
          <a:prstGeom prst="rect">
            <a:avLst/>
          </a:prstGeom>
        </p:spPr>
      </p:pic>
    </p:spTree>
    <p:extLst>
      <p:ext uri="{BB962C8B-B14F-4D97-AF65-F5344CB8AC3E}">
        <p14:creationId xmlns="" xmlns:p14="http://schemas.microsoft.com/office/powerpoint/2010/main" val="2001692949"/>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lanck - Logo on T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17" name="Footer Placeholder 2">
            <a:extLst>
              <a:ext uri="{FF2B5EF4-FFF2-40B4-BE49-F238E27FC236}">
                <a16:creationId xmlns="" xmlns:a16="http://schemas.microsoft.com/office/drawing/2014/main" id="{59055D82-7978-44A5-82D1-0A4E00B382BF}"/>
              </a:ext>
            </a:extLst>
          </p:cNvPr>
          <p:cNvSpPr txBox="1"/>
          <p:nvPr userDrawn="1"/>
        </p:nvSpPr>
        <p:spPr>
          <a:xfrm>
            <a:off x="3594100" y="6604000"/>
            <a:ext cx="5003800"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18" name="Slide Number Placeholder 3">
            <a:extLst>
              <a:ext uri="{FF2B5EF4-FFF2-40B4-BE49-F238E27FC236}">
                <a16:creationId xmlns=""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20F68850-E6F2-46BB-A282-8363E123218A}"/>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9567861" y="0"/>
            <a:ext cx="2624137" cy="872957"/>
          </a:xfrm>
          <a:prstGeom prst="rect">
            <a:avLst/>
          </a:prstGeom>
        </p:spPr>
      </p:pic>
    </p:spTree>
    <p:extLst>
      <p:ext uri="{BB962C8B-B14F-4D97-AF65-F5344CB8AC3E}">
        <p14:creationId xmlns="" xmlns:p14="http://schemas.microsoft.com/office/powerpoint/2010/main" val="2971972502"/>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Blanck - Logo on BR">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17" name="Footer Placeholder 2">
            <a:extLst>
              <a:ext uri="{FF2B5EF4-FFF2-40B4-BE49-F238E27FC236}">
                <a16:creationId xmlns="" xmlns:a16="http://schemas.microsoft.com/office/drawing/2014/main" id="{59055D82-7978-44A5-82D1-0A4E00B382BF}"/>
              </a:ext>
            </a:extLst>
          </p:cNvPr>
          <p:cNvSpPr txBox="1"/>
          <p:nvPr userDrawn="1"/>
        </p:nvSpPr>
        <p:spPr>
          <a:xfrm>
            <a:off x="3484034" y="6604000"/>
            <a:ext cx="5223933"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18" name="Slide Number Placeholder 3">
            <a:extLst>
              <a:ext uri="{FF2B5EF4-FFF2-40B4-BE49-F238E27FC236}">
                <a16:creationId xmlns=""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E021E523-E237-412D-A365-1DE89734ED32}"/>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9567861" y="5729917"/>
            <a:ext cx="2624137" cy="872957"/>
          </a:xfrm>
          <a:prstGeom prst="rect">
            <a:avLst/>
          </a:prstGeom>
        </p:spPr>
      </p:pic>
    </p:spTree>
    <p:extLst>
      <p:ext uri="{BB962C8B-B14F-4D97-AF65-F5344CB8AC3E}">
        <p14:creationId xmlns="" xmlns:p14="http://schemas.microsoft.com/office/powerpoint/2010/main" val="3206247808"/>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ck - Logo on BL">
    <p:spTree>
      <p:nvGrpSpPr>
        <p:cNvPr id="1" name=""/>
        <p:cNvGrpSpPr/>
        <p:nvPr/>
      </p:nvGrpSpPr>
      <p:grpSpPr>
        <a:xfrm>
          <a:off x="0" y="0"/>
          <a:ext cx="0" cy="0"/>
          <a:chOff x="0" y="0"/>
          <a:chExt cx="0" cy="0"/>
        </a:xfrm>
      </p:grpSpPr>
      <p:sp>
        <p:nvSpPr>
          <p:cNvPr id="11" name="Rectangle: Rounded Corners 10">
            <a:extLst>
              <a:ext uri="{FF2B5EF4-FFF2-40B4-BE49-F238E27FC236}">
                <a16:creationId xmlns="" xmlns:a16="http://schemas.microsoft.com/office/drawing/2014/main" id="{5D17CCA1-DDAA-4D6C-AAE4-2ECFF46CFEAB}"/>
              </a:ext>
            </a:extLst>
          </p:cNvPr>
          <p:cNvSpPr/>
          <p:nvPr userDrawn="1"/>
        </p:nvSpPr>
        <p:spPr>
          <a:xfrm>
            <a:off x="0" y="6604000"/>
            <a:ext cx="12191998" cy="254000"/>
          </a:xfrm>
          <a:prstGeom prst="roundRect">
            <a:avLst>
              <a:gd name="adj" fmla="val 0"/>
            </a:avLst>
          </a:prstGeom>
          <a:solidFill>
            <a:srgbClr val="DFDFD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ate Placeholder 1">
            <a:extLst>
              <a:ext uri="{FF2B5EF4-FFF2-40B4-BE49-F238E27FC236}">
                <a16:creationId xmlns="" xmlns:a16="http://schemas.microsoft.com/office/drawing/2014/main" id="{F2FD45BD-9964-4102-8DE9-72CDDDD20A49}"/>
              </a:ext>
            </a:extLst>
          </p:cNvPr>
          <p:cNvSpPr txBox="1"/>
          <p:nvPr userDrawn="1"/>
        </p:nvSpPr>
        <p:spPr>
          <a:xfrm>
            <a:off x="838200" y="6604000"/>
            <a:ext cx="2743200" cy="255126"/>
          </a:xfrm>
          <a:prstGeom prst="rect">
            <a:avLst/>
          </a:prstGeom>
        </p:spPr>
        <p:txBody>
          <a:bodyPr vert="horz" lIns="91440" tIns="45720" rIns="91440" bIns="45720" rtlCol="0" anchor="ct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Admas A.</a:t>
            </a:r>
          </a:p>
        </p:txBody>
      </p:sp>
      <p:sp>
        <p:nvSpPr>
          <p:cNvPr id="17" name="Footer Placeholder 2">
            <a:extLst>
              <a:ext uri="{FF2B5EF4-FFF2-40B4-BE49-F238E27FC236}">
                <a16:creationId xmlns="" xmlns:a16="http://schemas.microsoft.com/office/drawing/2014/main" id="{59055D82-7978-44A5-82D1-0A4E00B382BF}"/>
              </a:ext>
            </a:extLst>
          </p:cNvPr>
          <p:cNvSpPr txBox="1"/>
          <p:nvPr userDrawn="1"/>
        </p:nvSpPr>
        <p:spPr>
          <a:xfrm>
            <a:off x="3475567" y="6604000"/>
            <a:ext cx="5240867" cy="255126"/>
          </a:xfrm>
          <a:prstGeom prst="rect">
            <a:avLst/>
          </a:prstGeom>
        </p:spPr>
        <p:txBody>
          <a:bodyPr vert="horz" lIns="91440" tIns="45720" rIns="91440" bIns="45720" rtlCol="0" anchor="ctr"/>
          <a:lstStyle>
            <a:defPPr>
              <a:defRPr lang="en-US"/>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#3160713 (WP)   </a:t>
            </a:r>
            <a:r>
              <a:rPr lang="en-US" dirty="0">
                <a:solidFill>
                  <a:schemeClr val="tx1">
                    <a:lumMod val="90000"/>
                    <a:lumOff val="10000"/>
                  </a:schemeClr>
                </a:solidFill>
                <a:latin typeface="Wingdings" panose="05000000000000000000" pitchFamily="2" charset="2"/>
                <a:ea typeface="Roboto Condensed Light" panose="02000000000000000000" pitchFamily="2" charset="0"/>
              </a:rPr>
              <a:t></a:t>
            </a:r>
            <a:r>
              <a:rPr lang="en-US" dirty="0">
                <a:solidFill>
                  <a:schemeClr val="tx1">
                    <a:lumMod val="90000"/>
                    <a:lumOff val="10000"/>
                  </a:schemeClr>
                </a:solidFill>
                <a:latin typeface="Roboto Condensed Light" panose="02000000000000000000" pitchFamily="2" charset="0"/>
                <a:ea typeface="Roboto Condensed Light" panose="02000000000000000000" pitchFamily="2" charset="0"/>
              </a:rPr>
              <a:t>   Unit 01 –HTML, CSS</a:t>
            </a:r>
          </a:p>
        </p:txBody>
      </p:sp>
      <p:sp>
        <p:nvSpPr>
          <p:cNvPr id="18" name="Slide Number Placeholder 3">
            <a:extLst>
              <a:ext uri="{FF2B5EF4-FFF2-40B4-BE49-F238E27FC236}">
                <a16:creationId xmlns="" xmlns:a16="http://schemas.microsoft.com/office/drawing/2014/main" id="{32768103-D8F5-4649-8107-E4B3B8C554BB}"/>
              </a:ext>
            </a:extLst>
          </p:cNvPr>
          <p:cNvSpPr txBox="1"/>
          <p:nvPr userDrawn="1"/>
        </p:nvSpPr>
        <p:spPr>
          <a:xfrm>
            <a:off x="8610600" y="6604000"/>
            <a:ext cx="2743200" cy="255126"/>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DF2434F-F1F1-4B15-80AA-A2C3BF057F48}" type="slidenum">
              <a:rPr lang="en-US" b="1" smtClean="0">
                <a:solidFill>
                  <a:schemeClr val="tx1">
                    <a:lumMod val="90000"/>
                    <a:lumOff val="10000"/>
                  </a:schemeClr>
                </a:solidFill>
                <a:latin typeface="+mn-lt"/>
              </a:rPr>
              <a:pPr/>
              <a:t>‹#›</a:t>
            </a:fld>
            <a:endParaRPr lang="en-US" b="1">
              <a:solidFill>
                <a:schemeClr val="tx1">
                  <a:lumMod val="90000"/>
                  <a:lumOff val="10000"/>
                </a:schemeClr>
              </a:solidFill>
              <a:latin typeface="+mn-lt"/>
            </a:endParaRPr>
          </a:p>
        </p:txBody>
      </p:sp>
      <p:cxnSp>
        <p:nvCxnSpPr>
          <p:cNvPr id="22" name="Straight Connector 21">
            <a:extLst>
              <a:ext uri="{FF2B5EF4-FFF2-40B4-BE49-F238E27FC236}">
                <a16:creationId xmlns="" xmlns:a16="http://schemas.microsoft.com/office/drawing/2014/main" id="{86C86632-7EFD-4A64-85B1-0CE7D13E0C97}"/>
              </a:ext>
            </a:extLst>
          </p:cNvPr>
          <p:cNvCxnSpPr/>
          <p:nvPr userDrawn="1"/>
        </p:nvCxnSpPr>
        <p:spPr>
          <a:xfrm>
            <a:off x="0" y="6606251"/>
            <a:ext cx="12192000" cy="0"/>
          </a:xfrm>
          <a:prstGeom prst="line">
            <a:avLst/>
          </a:prstGeom>
          <a:ln w="12700">
            <a:solidFill>
              <a:schemeClr val="bg1">
                <a:lumMod val="75000"/>
                <a:alpha val="7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 xmlns:a16="http://schemas.microsoft.com/office/drawing/2014/main" id="{7A9BA200-6E97-43CB-8706-14E9CA4DF874}"/>
              </a:ext>
            </a:extLst>
          </p:cNvPr>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a:off x="13232" y="5729917"/>
            <a:ext cx="2624137" cy="872957"/>
          </a:xfrm>
          <a:prstGeom prst="rect">
            <a:avLst/>
          </a:prstGeom>
        </p:spPr>
      </p:pic>
    </p:spTree>
    <p:extLst>
      <p:ext uri="{BB962C8B-B14F-4D97-AF65-F5344CB8AC3E}">
        <p14:creationId xmlns="" xmlns:p14="http://schemas.microsoft.com/office/powerpoint/2010/main" val="4243314523"/>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mplete Blanc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31231161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 xmlns:a16="http://schemas.microsoft.com/office/drawing/2014/main" id="{5BF5063B-909B-4A7F-B502-78022804391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 xmlns:a16="http://schemas.microsoft.com/office/drawing/2014/main" id="{6027DDF1-16E2-4622-B8FD-0148CD5CE0F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 xmlns:a16="http://schemas.microsoft.com/office/drawing/2014/main" id="{827EA166-F18A-4D32-AA1F-AE475D49103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CD21B45-1703-4330-B544-825BD8F37AF2}" type="datetimeFigureOut">
              <a:rPr lang="en-US" smtClean="0"/>
              <a:pPr/>
              <a:t>12/19/2024</a:t>
            </a:fld>
            <a:endParaRPr lang="en-US"/>
          </a:p>
        </p:txBody>
      </p:sp>
      <p:sp>
        <p:nvSpPr>
          <p:cNvPr id="5" name="Footer Placeholder 4">
            <a:extLst>
              <a:ext uri="{FF2B5EF4-FFF2-40B4-BE49-F238E27FC236}">
                <a16:creationId xmlns="" xmlns:a16="http://schemas.microsoft.com/office/drawing/2014/main" id="{205C5379-5B41-4775-9279-F9F7608E662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 xmlns:a16="http://schemas.microsoft.com/office/drawing/2014/main" id="{A1A4B342-6FD5-4BB7-B9AE-3C5081C089F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641F3C7-36DD-4595-AA08-2525D86280BD}" type="slidenum">
              <a:rPr lang="en-US" smtClean="0"/>
              <a:pPr/>
              <a:t>‹#›</a:t>
            </a:fld>
            <a:endParaRPr lang="en-US"/>
          </a:p>
        </p:txBody>
      </p:sp>
    </p:spTree>
    <p:extLst>
      <p:ext uri="{BB962C8B-B14F-4D97-AF65-F5344CB8AC3E}">
        <p14:creationId xmlns="" xmlns:p14="http://schemas.microsoft.com/office/powerpoint/2010/main" val="791954662"/>
      </p:ext>
    </p:extLst>
  </p:cSld>
  <p:clrMap bg1="lt1" tx1="dk1" bg2="lt2" tx2="dk2" accent1="accent1" accent2="accent2" accent3="accent3" accent4="accent4" accent5="accent5" accent6="accent6" hlink="hlink" folHlink="folHlink"/>
  <p:sldLayoutIdLst>
    <p:sldLayoutId id="2147483667" r:id="rId1"/>
    <p:sldLayoutId id="2147483670" r:id="rId2"/>
    <p:sldLayoutId id="2147483687" r:id="rId3"/>
    <p:sldLayoutId id="2147483688" r:id="rId4"/>
    <p:sldLayoutId id="2147483671" r:id="rId5"/>
    <p:sldLayoutId id="2147483672" r:id="rId6"/>
    <p:sldLayoutId id="2147483689" r:id="rId7"/>
    <p:sldLayoutId id="2147483690" r:id="rId8"/>
    <p:sldLayoutId id="2147483673" r:id="rId9"/>
    <p:sldLayoutId id="2147483691" r:id="rId10"/>
    <p:sldLayoutId id="2147483674" r:id="rId11"/>
    <p:sldLayoutId id="2147483676" r:id="rId12"/>
    <p:sldLayoutId id="2147483677" r:id="rId13"/>
    <p:sldLayoutId id="2147483678" r:id="rId14"/>
    <p:sldLayoutId id="2147483679" r:id="rId15"/>
    <p:sldLayoutId id="2147483681" r:id="rId16"/>
    <p:sldLayoutId id="2147483683" r:id="rId17"/>
    <p:sldLayoutId id="2147483682" r:id="rId18"/>
    <p:sldLayoutId id="2147483684" r:id="rId19"/>
    <p:sldLayoutId id="2147483685" r:id="rId20"/>
    <p:sldLayoutId id="2147483686" r:id="rId21"/>
    <p:sldLayoutId id="2147483692" r:id="rId2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hyperlink" Target="http://info.cern.ch/" TargetMode="Externa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hyperlink" Target="http://tutorialzine.com/2013/10/12-awesome-css3-features-you-can-finally-use/" TargetMode="Externa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 xmlns:a16="http://schemas.microsoft.com/office/drawing/2014/main" id="{6C137D2E-F7D0-465C-8541-F4CFBBD6738F}"/>
              </a:ext>
            </a:extLst>
          </p:cNvPr>
          <p:cNvSpPr>
            <a:spLocks noGrp="1"/>
          </p:cNvSpPr>
          <p:nvPr>
            <p:ph type="body" sz="quarter" idx="11"/>
          </p:nvPr>
        </p:nvSpPr>
        <p:spPr/>
        <p:txBody>
          <a:bodyPr/>
          <a:lstStyle/>
          <a:p>
            <a:r>
              <a:rPr lang="en-IN" dirty="0"/>
              <a:t>Admas.abtew@ju.edu.et</a:t>
            </a:r>
            <a:endParaRPr lang="en-US" dirty="0"/>
          </a:p>
        </p:txBody>
      </p:sp>
      <p:sp>
        <p:nvSpPr>
          <p:cNvPr id="11" name="Text Placeholder 10">
            <a:extLst>
              <a:ext uri="{FF2B5EF4-FFF2-40B4-BE49-F238E27FC236}">
                <a16:creationId xmlns="" xmlns:a16="http://schemas.microsoft.com/office/drawing/2014/main" id="{527C5C63-5136-498D-B5D5-B1F6385ED37C}"/>
              </a:ext>
            </a:extLst>
          </p:cNvPr>
          <p:cNvSpPr>
            <a:spLocks noGrp="1"/>
          </p:cNvSpPr>
          <p:nvPr>
            <p:ph type="body" sz="quarter" idx="12"/>
          </p:nvPr>
        </p:nvSpPr>
        <p:spPr/>
        <p:txBody>
          <a:bodyPr/>
          <a:lstStyle/>
          <a:p>
            <a:r>
              <a:rPr lang="en-IN" dirty="0"/>
              <a:t>0912499102</a:t>
            </a:r>
            <a:endParaRPr lang="en-US" dirty="0"/>
          </a:p>
        </p:txBody>
      </p:sp>
      <p:sp>
        <p:nvSpPr>
          <p:cNvPr id="12" name="Text Placeholder 11">
            <a:extLst>
              <a:ext uri="{FF2B5EF4-FFF2-40B4-BE49-F238E27FC236}">
                <a16:creationId xmlns="" xmlns:a16="http://schemas.microsoft.com/office/drawing/2014/main" id="{C4FACC96-BA70-4FDA-AB13-3B133AD498A5}"/>
              </a:ext>
            </a:extLst>
          </p:cNvPr>
          <p:cNvSpPr>
            <a:spLocks noGrp="1"/>
          </p:cNvSpPr>
          <p:nvPr>
            <p:ph type="body" sz="quarter" idx="13"/>
          </p:nvPr>
        </p:nvSpPr>
        <p:spPr/>
        <p:txBody>
          <a:bodyPr/>
          <a:lstStyle/>
          <a:p>
            <a:r>
              <a:rPr lang="en-IN" dirty="0"/>
              <a:t>Faculty of Computing and Informatics</a:t>
            </a:r>
            <a:endParaRPr lang="en-US" dirty="0"/>
          </a:p>
        </p:txBody>
      </p:sp>
      <p:sp>
        <p:nvSpPr>
          <p:cNvPr id="13" name="Text Placeholder 12">
            <a:extLst>
              <a:ext uri="{FF2B5EF4-FFF2-40B4-BE49-F238E27FC236}">
                <a16:creationId xmlns="" xmlns:a16="http://schemas.microsoft.com/office/drawing/2014/main" id="{03A79D48-3C85-46E3-9CAE-59240F299A25}"/>
              </a:ext>
            </a:extLst>
          </p:cNvPr>
          <p:cNvSpPr>
            <a:spLocks noGrp="1"/>
          </p:cNvSpPr>
          <p:nvPr>
            <p:ph type="body" sz="quarter" idx="14"/>
          </p:nvPr>
        </p:nvSpPr>
        <p:spPr/>
        <p:txBody>
          <a:bodyPr/>
          <a:lstStyle/>
          <a:p>
            <a:r>
              <a:rPr lang="en-IN" dirty="0"/>
              <a:t>Admas Abtew</a:t>
            </a:r>
            <a:endParaRPr lang="en-US" dirty="0"/>
          </a:p>
        </p:txBody>
      </p:sp>
      <p:sp>
        <p:nvSpPr>
          <p:cNvPr id="14" name="Text Placeholder 13">
            <a:extLst>
              <a:ext uri="{FF2B5EF4-FFF2-40B4-BE49-F238E27FC236}">
                <a16:creationId xmlns="" xmlns:a16="http://schemas.microsoft.com/office/drawing/2014/main" id="{062CA4D6-180D-44EB-978C-EAE6FB447DCE}"/>
              </a:ext>
            </a:extLst>
          </p:cNvPr>
          <p:cNvSpPr>
            <a:spLocks noGrp="1"/>
          </p:cNvSpPr>
          <p:nvPr>
            <p:ph type="body" sz="quarter" idx="16"/>
          </p:nvPr>
        </p:nvSpPr>
        <p:spPr/>
        <p:txBody>
          <a:bodyPr/>
          <a:lstStyle/>
          <a:p>
            <a:r>
              <a:rPr lang="en-US" b="1" dirty="0"/>
              <a:t>Internet Programming </a:t>
            </a:r>
            <a:r>
              <a:rPr lang="en-US" dirty="0">
                <a:latin typeface="Roboto Condensed Light" panose="02000000000000000000" pitchFamily="2" charset="0"/>
                <a:ea typeface="Roboto Condensed Light" panose="02000000000000000000" pitchFamily="2" charset="0"/>
              </a:rPr>
              <a:t>(IP)</a:t>
            </a:r>
          </a:p>
          <a:p>
            <a:endParaRPr lang="en-US" dirty="0">
              <a:latin typeface="Roboto Condensed Light" panose="02000000000000000000" pitchFamily="2" charset="0"/>
              <a:ea typeface="Roboto Condensed Light" panose="02000000000000000000" pitchFamily="2" charset="0"/>
            </a:endParaRPr>
          </a:p>
        </p:txBody>
      </p:sp>
      <p:sp>
        <p:nvSpPr>
          <p:cNvPr id="15" name="Title 1">
            <a:extLst>
              <a:ext uri="{FF2B5EF4-FFF2-40B4-BE49-F238E27FC236}">
                <a16:creationId xmlns="" xmlns:a16="http://schemas.microsoft.com/office/drawing/2014/main" id="{0E0A5353-D4D5-43D7-A039-6CFC6871D64F}"/>
              </a:ext>
            </a:extLst>
          </p:cNvPr>
          <p:cNvSpPr>
            <a:spLocks noGrp="1"/>
          </p:cNvSpPr>
          <p:nvPr>
            <p:ph type="ctrTitle"/>
          </p:nvPr>
        </p:nvSpPr>
        <p:spPr>
          <a:xfrm>
            <a:off x="559490" y="1122364"/>
            <a:ext cx="7035300" cy="2578780"/>
          </a:xfrm>
        </p:spPr>
        <p:txBody>
          <a:bodyPr/>
          <a:lstStyle/>
          <a:p>
            <a:r>
              <a:rPr lang="en-US" sz="4800" b="0" dirty="0">
                <a:latin typeface="Roboto Condensed Light" panose="02000000000000000000" pitchFamily="2" charset="0"/>
                <a:ea typeface="Roboto Condensed Light" panose="02000000000000000000" pitchFamily="2" charset="0"/>
              </a:rPr>
              <a:t>Unit-01</a:t>
            </a:r>
            <a:r>
              <a:rPr lang="en-US" dirty="0"/>
              <a:t> </a:t>
            </a:r>
            <a:br>
              <a:rPr lang="en-US" dirty="0"/>
            </a:br>
            <a:r>
              <a:rPr lang="en-US" dirty="0"/>
              <a:t>Basics of HTML </a:t>
            </a:r>
            <a:br>
              <a:rPr lang="en-US" dirty="0"/>
            </a:br>
            <a:r>
              <a:rPr lang="en-US" dirty="0"/>
              <a:t>and CSS</a:t>
            </a:r>
          </a:p>
        </p:txBody>
      </p:sp>
      <p:pic>
        <p:nvPicPr>
          <p:cNvPr id="2" name="Picture 2" descr="NEW! Learn web development with HTML &amp; CSS in our newest course | Tynker  Blog"/>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6340244" y="1742235"/>
            <a:ext cx="5148735" cy="2326236"/>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Placeholder 5">
            <a:extLst>
              <a:ext uri="{FF2B5EF4-FFF2-40B4-BE49-F238E27FC236}">
                <a16:creationId xmlns="" xmlns:a16="http://schemas.microsoft.com/office/drawing/2014/main" id="{2FD76ACC-32F7-4646-A08D-0A53C1D07CDD}"/>
              </a:ext>
            </a:extLst>
          </p:cNvPr>
          <p:cNvPicPr>
            <a:picLocks noGrp="1" noChangeAspect="1"/>
          </p:cNvPicPr>
          <p:nvPr>
            <p:ph type="pic" sz="quarter" idx="10"/>
          </p:nvPr>
        </p:nvPicPr>
        <p:blipFill>
          <a:blip r:embed="rId3" cstate="print">
            <a:extLst>
              <a:ext uri="{28A0092B-C50C-407E-A947-70E740481C1C}">
                <a14:useLocalDpi xmlns="" xmlns:a14="http://schemas.microsoft.com/office/drawing/2010/main" val="0"/>
              </a:ext>
            </a:extLst>
          </a:blip>
          <a:srcRect t="7128" b="7128"/>
          <a:stretch>
            <a:fillRect/>
          </a:stretch>
        </p:blipFill>
        <p:spPr/>
      </p:pic>
    </p:spTree>
    <p:extLst>
      <p:ext uri="{BB962C8B-B14F-4D97-AF65-F5344CB8AC3E}">
        <p14:creationId xmlns="" xmlns:p14="http://schemas.microsoft.com/office/powerpoint/2010/main" val="2436520014"/>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&lt;p&gt; Paragraph</a:t>
            </a:r>
          </a:p>
        </p:txBody>
      </p:sp>
      <p:sp>
        <p:nvSpPr>
          <p:cNvPr id="3" name="Content Placeholder 2"/>
          <p:cNvSpPr>
            <a:spLocks noGrp="1"/>
          </p:cNvSpPr>
          <p:nvPr>
            <p:ph idx="1"/>
          </p:nvPr>
        </p:nvSpPr>
        <p:spPr/>
        <p:txBody>
          <a:bodyPr/>
          <a:lstStyle/>
          <a:p>
            <a:r>
              <a:rPr lang="en-US"/>
              <a:t>The HTML &lt;p&gt; element represents a paragraph. </a:t>
            </a:r>
          </a:p>
          <a:p>
            <a:r>
              <a:rPr lang="en-US"/>
              <a:t>Paragraphs are usually represented in visual media as blocks of text separated from adjacent blocks by blank lines and/or first-line indentation, but HTML paragraphs can be any structural grouping of related content, such as images or form fields.</a:t>
            </a:r>
          </a:p>
          <a:p>
            <a:r>
              <a:rPr lang="en-US"/>
              <a:t>Paragraphs are block-level elements, and notably will automatically close if another block-level element is parsed before the closing &lt;/p&gt; tag.</a:t>
            </a:r>
          </a:p>
          <a:p>
            <a:r>
              <a:rPr lang="en-US"/>
              <a:t>We can use align attribute of the paragraph tag to specify the text alignment for the text inside the paragraph, ex. &lt;p align=“center”&gt;our test&lt;/p&gt;</a:t>
            </a:r>
          </a:p>
          <a:p>
            <a:endParaRPr lang="en-US"/>
          </a:p>
        </p:txBody>
      </p:sp>
    </p:spTree>
    <p:extLst>
      <p:ext uri="{BB962C8B-B14F-4D97-AF65-F5344CB8AC3E}">
        <p14:creationId xmlns="" xmlns:p14="http://schemas.microsoft.com/office/powerpoint/2010/main" val="38955211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Colors</a:t>
            </a:r>
          </a:p>
        </p:txBody>
      </p:sp>
      <p:sp>
        <p:nvSpPr>
          <p:cNvPr id="3" name="Content Placeholder 2"/>
          <p:cNvSpPr>
            <a:spLocks noGrp="1"/>
          </p:cNvSpPr>
          <p:nvPr>
            <p:ph idx="1"/>
          </p:nvPr>
        </p:nvSpPr>
        <p:spPr/>
        <p:txBody>
          <a:bodyPr/>
          <a:lstStyle/>
          <a:p>
            <a:r>
              <a:rPr lang="en-US"/>
              <a:t>We can use color values for mainly two attributes named </a:t>
            </a:r>
            <a:r>
              <a:rPr lang="en-US" b="1" err="1"/>
              <a:t>bgcolor </a:t>
            </a:r>
            <a:r>
              <a:rPr lang="en-US"/>
              <a:t>and </a:t>
            </a:r>
            <a:r>
              <a:rPr lang="en-US" b="1"/>
              <a:t>color.</a:t>
            </a:r>
            <a:endParaRPr lang="en-US"/>
          </a:p>
          <a:p>
            <a:r>
              <a:rPr lang="en-US"/>
              <a:t>Possible values for the color are,</a:t>
            </a:r>
          </a:p>
          <a:p>
            <a:pPr marL="742950" lvl="1" indent="-285750" algn="l">
              <a:lnSpc>
                <a:spcPct val="114000"/>
              </a:lnSpc>
              <a:spcBef>
                <a:spcPct val="20000"/>
              </a:spcBef>
              <a:buClrTx/>
              <a:buFont typeface="Arial" panose="020B0604020202020204" pitchFamily="34" charset="0"/>
              <a:buChar char="•"/>
              <a:defRPr/>
            </a:pPr>
            <a:r>
              <a:rPr lang="en-US" altLang="zh-CN">
                <a:ea typeface="宋体" pitchFamily="2" charset="-122"/>
                <a:cs typeface="Times New Roman" panose="02020603050405020304" pitchFamily="18" charset="0"/>
              </a:rPr>
              <a:t>many are predefined (red, blue, green, ...)</a:t>
            </a:r>
          </a:p>
          <a:p>
            <a:pPr marL="742950" lvl="1" indent="-285750" algn="l">
              <a:lnSpc>
                <a:spcPct val="114000"/>
              </a:lnSpc>
              <a:spcBef>
                <a:spcPct val="20000"/>
              </a:spcBef>
              <a:buClrTx/>
              <a:buFont typeface="Arial" panose="020B0604020202020204" pitchFamily="34" charset="0"/>
              <a:buChar char="•"/>
              <a:defRPr/>
            </a:pPr>
            <a:r>
              <a:rPr lang="en-US" altLang="zh-CN">
                <a:ea typeface="宋体" pitchFamily="2" charset="-122"/>
                <a:cs typeface="Times New Roman" panose="02020603050405020304" pitchFamily="18" charset="0"/>
              </a:rPr>
              <a:t>all colors can be specified as a six character hexadecimal value: #RRGGBB</a:t>
            </a:r>
          </a:p>
          <a:p>
            <a:pPr marL="1076325" lvl="2" indent="-285750" algn="l">
              <a:lnSpc>
                <a:spcPct val="114000"/>
              </a:lnSpc>
              <a:spcBef>
                <a:spcPct val="20000"/>
              </a:spcBef>
              <a:buClrTx/>
              <a:buFont typeface="Arial" panose="020B0604020202020204" pitchFamily="34" charset="0"/>
              <a:buChar char="•"/>
              <a:defRPr/>
            </a:pPr>
            <a:r>
              <a:rPr lang="en-US" altLang="zh-CN">
                <a:solidFill>
                  <a:srgbClr val="FF0000"/>
                </a:solidFill>
                <a:ea typeface="宋体" pitchFamily="2" charset="-122"/>
                <a:cs typeface="Times New Roman" panose="02020603050405020304" pitchFamily="18" charset="0"/>
              </a:rPr>
              <a:t>#FF0000 – red</a:t>
            </a:r>
          </a:p>
          <a:p>
            <a:pPr marL="1076325" lvl="2" indent="-285750" algn="l">
              <a:lnSpc>
                <a:spcPct val="114000"/>
              </a:lnSpc>
              <a:spcBef>
                <a:spcPct val="20000"/>
              </a:spcBef>
              <a:buClrTx/>
              <a:buFont typeface="Arial" panose="020B0604020202020204" pitchFamily="34" charset="0"/>
              <a:buChar char="•"/>
              <a:defRPr/>
            </a:pPr>
            <a:r>
              <a:rPr lang="en-US" altLang="zh-CN">
                <a:solidFill>
                  <a:srgbClr val="A6A6A6"/>
                </a:solidFill>
                <a:ea typeface="宋体" pitchFamily="2" charset="-122"/>
                <a:cs typeface="Times New Roman" panose="02020603050405020304" pitchFamily="18" charset="0"/>
              </a:rPr>
              <a:t>#888888 – gray</a:t>
            </a:r>
          </a:p>
          <a:p>
            <a:pPr marL="1076325" lvl="2" indent="-285750" algn="l">
              <a:lnSpc>
                <a:spcPct val="114000"/>
              </a:lnSpc>
              <a:spcBef>
                <a:spcPct val="20000"/>
              </a:spcBef>
              <a:buClrTx/>
              <a:buFont typeface="Arial" panose="020B0604020202020204" pitchFamily="34" charset="0"/>
              <a:buChar char="•"/>
              <a:defRPr/>
            </a:pPr>
            <a:r>
              <a:rPr lang="en-US" altLang="zh-CN">
                <a:solidFill>
                  <a:srgbClr val="4AA743"/>
                </a:solidFill>
                <a:ea typeface="宋体" pitchFamily="2" charset="-122"/>
                <a:cs typeface="Times New Roman" panose="02020603050405020304" pitchFamily="18" charset="0"/>
              </a:rPr>
              <a:t>#00FF00 –green</a:t>
            </a:r>
          </a:p>
          <a:p>
            <a:pPr marL="1076325" lvl="2" indent="-285750" algn="l">
              <a:lnSpc>
                <a:spcPct val="114000"/>
              </a:lnSpc>
              <a:spcBef>
                <a:spcPct val="20000"/>
              </a:spcBef>
              <a:buClrTx/>
              <a:buFont typeface="Arial" panose="020B0604020202020204" pitchFamily="34" charset="0"/>
              <a:buChar char="•"/>
              <a:defRPr/>
            </a:pPr>
            <a:r>
              <a:rPr lang="en-US" altLang="zh-CN">
                <a:ea typeface="宋体" pitchFamily="2" charset="-122"/>
                <a:cs typeface="Times New Roman" panose="02020603050405020304" pitchFamily="18" charset="0"/>
              </a:rPr>
              <a:t>#000000 – black</a:t>
            </a:r>
            <a:endParaRPr lang="en-US"/>
          </a:p>
          <a:p>
            <a:r>
              <a:rPr lang="en-US"/>
              <a:t>For example, &lt;body bgcolor=“red”&gt; or &lt;body bgcolor=“#888888”&gt;</a:t>
            </a:r>
            <a:endParaRPr lang="en-US" altLang="zh-CN">
              <a:ea typeface="宋体" pitchFamily="2" charset="-122"/>
              <a:cs typeface="Times New Roman" panose="02020603050405020304" pitchFamily="18" charset="0"/>
            </a:endParaRPr>
          </a:p>
          <a:p>
            <a:pPr lvl="1"/>
            <a:endParaRPr lang="en-US"/>
          </a:p>
        </p:txBody>
      </p:sp>
    </p:spTree>
    <p:extLst>
      <p:ext uri="{BB962C8B-B14F-4D97-AF65-F5344CB8AC3E}">
        <p14:creationId xmlns="" xmlns:p14="http://schemas.microsoft.com/office/powerpoint/2010/main" val="107221641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4) Fonts</a:t>
            </a:r>
          </a:p>
        </p:txBody>
      </p:sp>
      <p:sp>
        <p:nvSpPr>
          <p:cNvPr id="3" name="Content Placeholder 2"/>
          <p:cNvSpPr>
            <a:spLocks noGrp="1"/>
          </p:cNvSpPr>
          <p:nvPr>
            <p:ph idx="1"/>
          </p:nvPr>
        </p:nvSpPr>
        <p:spPr/>
        <p:txBody>
          <a:bodyPr/>
          <a:lstStyle/>
          <a:p>
            <a:r>
              <a:rPr lang="en-US"/>
              <a:t>The &lt;font&gt; tag specifies the font face, font size, and color of text.</a:t>
            </a:r>
          </a:p>
          <a:p>
            <a:r>
              <a:rPr lang="en-US"/>
              <a:t>The &lt;font&gt; tag is </a:t>
            </a:r>
            <a:r>
              <a:rPr lang="en-US" b="1"/>
              <a:t>not supported in HTML5</a:t>
            </a:r>
            <a:r>
              <a:rPr lang="en-US"/>
              <a:t>.</a:t>
            </a:r>
          </a:p>
          <a:p>
            <a:endParaRPr lang="en-US"/>
          </a:p>
        </p:txBody>
      </p:sp>
      <p:sp>
        <p:nvSpPr>
          <p:cNvPr id="4" name="Text Box 4"/>
          <p:cNvSpPr txBox="1">
            <a:spLocks noChangeArrowheads="1"/>
          </p:cNvSpPr>
          <p:nvPr/>
        </p:nvSpPr>
        <p:spPr bwMode="auto">
          <a:xfrm>
            <a:off x="376055" y="1845680"/>
            <a:ext cx="7161213" cy="3139321"/>
          </a:xfrm>
          <a:prstGeom prst="rect">
            <a:avLst/>
          </a:prstGeom>
          <a:noFill/>
          <a:ln w="9525">
            <a:noFill/>
            <a:miter lim="800000"/>
          </a:ln>
          <a:effectLst/>
        </p:spPr>
        <p:txBody>
          <a:bodyPr wrap="square">
            <a:spAutoFit/>
          </a:bodyPr>
          <a:lstStyle/>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"red"</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size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"2"</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face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"Times Roman"</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This is the text of line one </a:t>
            </a:r>
          </a:p>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800000"/>
                </a:solidFill>
                <a:latin typeface="Consolas" panose="020B0609020204030204" pitchFamily="49" charset="0"/>
              </a:rPr>
              <a:t>&lt;br/&gt;</a:t>
            </a:r>
            <a:endParaRPr lang="en-US">
              <a:solidFill>
                <a:srgbClr val="000000"/>
              </a:solidFill>
              <a:latin typeface="Consolas" panose="020B0609020204030204" pitchFamily="49" charset="0"/>
            </a:endParaRPr>
          </a:p>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"green"</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size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"4"</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face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"Arial"</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Line two contains this text</a:t>
            </a:r>
          </a:p>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800000"/>
                </a:solidFill>
                <a:latin typeface="Consolas" panose="020B0609020204030204" pitchFamily="49" charset="0"/>
              </a:rPr>
              <a:t>&lt;br/&gt;</a:t>
            </a:r>
            <a:endParaRPr lang="en-US">
              <a:solidFill>
                <a:srgbClr val="000000"/>
              </a:solidFill>
              <a:latin typeface="Consolas" panose="020B0609020204030204" pitchFamily="49" charset="0"/>
            </a:endParaRPr>
          </a:p>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"#FF9933"</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size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"6"</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face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"Courier"</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The third line has this additional text</a:t>
            </a:r>
          </a:p>
          <a:p>
            <a:r>
              <a:rPr lang="en-US">
                <a:solidFill>
                  <a:srgbClr val="800000"/>
                </a:solidFill>
                <a:latin typeface="Consolas" panose="020B0609020204030204" pitchFamily="49" charset="0"/>
              </a:rPr>
              <a:t>&lt;/</a:t>
            </a:r>
            <a:r>
              <a:rPr lang="en-US">
                <a:solidFill>
                  <a:srgbClr val="CD3131"/>
                </a:solidFill>
                <a:latin typeface="Consolas" panose="020B0609020204030204" pitchFamily="49" charset="0"/>
              </a:rPr>
              <a:t>font</a:t>
            </a:r>
            <a:r>
              <a:rPr lang="en-US">
                <a:solidFill>
                  <a:srgbClr val="800000"/>
                </a:solidFill>
                <a:latin typeface="Consolas" panose="020B0609020204030204" pitchFamily="49" charset="0"/>
              </a:rPr>
              <a:t>&gt;</a:t>
            </a:r>
            <a:endParaRPr lang="en-US" b="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1577836" y="4722348"/>
            <a:ext cx="7326257" cy="1731661"/>
          </a:xfrm>
          <a:prstGeom prst="rect">
            <a:avLst/>
          </a:prstGeom>
        </p:spPr>
      </p:pic>
    </p:spTree>
    <p:extLst>
      <p:ext uri="{BB962C8B-B14F-4D97-AF65-F5344CB8AC3E}">
        <p14:creationId xmlns="" xmlns:p14="http://schemas.microsoft.com/office/powerpoint/2010/main" val="13947158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 List</a:t>
            </a:r>
          </a:p>
        </p:txBody>
      </p:sp>
      <p:sp>
        <p:nvSpPr>
          <p:cNvPr id="4" name="Content Placeholder 2"/>
          <p:cNvSpPr txBox="1"/>
          <p:nvPr/>
        </p:nvSpPr>
        <p:spPr>
          <a:xfrm>
            <a:off x="190500" y="990600"/>
            <a:ext cx="2019300" cy="5334000"/>
          </a:xfrm>
          <a:prstGeom prst="rect">
            <a:avLst/>
          </a:prstGeom>
        </p:spPr>
        <p:txBody>
          <a:bodyPr vert="horz" lIns="91440" tIns="45720" rIns="91440" bIns="45720" rtlCol="0">
            <a:noAutofit/>
          </a:bodyPr>
          <a:lstStyle>
            <a:lvl1pPr marL="265113" indent="-265113" algn="just" defTabSz="914400" rtl="0" eaLnBrk="1" latinLnBrk="0" hangingPunct="1">
              <a:lnSpc>
                <a:spcPct val="90000"/>
              </a:lnSpc>
              <a:spcBef>
                <a:spcPts val="1000"/>
              </a:spcBef>
              <a:buClr>
                <a:schemeClr val="accent6"/>
              </a:buClr>
              <a:buFont typeface="Wingdings 3" panose="05040102010807070707" pitchFamily="18" charset="2"/>
              <a:buChar char=""/>
              <a:defRPr sz="2400" kern="1200">
                <a:solidFill>
                  <a:schemeClr val="tx1"/>
                </a:solidFill>
                <a:latin typeface="+mn-lt"/>
                <a:ea typeface="+mn-ea"/>
                <a:cs typeface="+mn-cs"/>
              </a:defRPr>
            </a:lvl1pPr>
            <a:lvl2pPr marL="809625" indent="-352425" algn="just" defTabSz="914400" rtl="0" eaLnBrk="1" latinLnBrk="0" hangingPunct="1">
              <a:lnSpc>
                <a:spcPct val="90000"/>
              </a:lnSpc>
              <a:spcBef>
                <a:spcPts val="500"/>
              </a:spcBef>
              <a:buClr>
                <a:schemeClr val="accent6"/>
              </a:buClr>
              <a:buFont typeface="Wingdings 3" panose="05040102010807070707" pitchFamily="18" charset="2"/>
              <a:buChar char=""/>
              <a:defRPr sz="2000" kern="1200">
                <a:solidFill>
                  <a:schemeClr val="tx1"/>
                </a:solidFill>
                <a:latin typeface="+mn-lt"/>
                <a:ea typeface="+mn-ea"/>
                <a:cs typeface="+mn-cs"/>
              </a:defRPr>
            </a:lvl2pPr>
            <a:lvl3pPr marL="1143000" indent="-228600" algn="just" defTabSz="914400" rtl="0" eaLnBrk="1" latinLnBrk="0" hangingPunct="1">
              <a:lnSpc>
                <a:spcPct val="90000"/>
              </a:lnSpc>
              <a:spcBef>
                <a:spcPts val="500"/>
              </a:spcBef>
              <a:buClr>
                <a:schemeClr val="accent6"/>
              </a:buClr>
              <a:buFont typeface="Wingdings" panose="05000000000000000000" pitchFamily="2" charset="2"/>
              <a:buChar char="§"/>
              <a:defRPr sz="1800" kern="1200">
                <a:solidFill>
                  <a:schemeClr val="tx1"/>
                </a:solidFill>
                <a:latin typeface="+mn-lt"/>
                <a:ea typeface="+mn-ea"/>
                <a:cs typeface="+mn-cs"/>
              </a:defRPr>
            </a:lvl3pPr>
            <a:lvl4pPr marL="16002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4pPr>
            <a:lvl5pPr marL="2057400" indent="-228600" algn="just" defTabSz="914400" rtl="0" eaLnBrk="1" latinLnBrk="0" hangingPunct="1">
              <a:lnSpc>
                <a:spcPct val="90000"/>
              </a:lnSpc>
              <a:spcBef>
                <a:spcPts val="500"/>
              </a:spcBef>
              <a:buClr>
                <a:schemeClr val="accent6"/>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buFont typeface="Wingdings 3" panose="05040102010807070707" pitchFamily="18" charset="2"/>
              <a:buNone/>
            </a:pPr>
            <a:r>
              <a:rPr lang="en-US"/>
              <a:t>Ordered List</a:t>
            </a:r>
          </a:p>
          <a:p>
            <a:pPr marL="857250" lvl="1" indent="-457200">
              <a:lnSpc>
                <a:spcPct val="100000"/>
              </a:lnSpc>
              <a:buFont typeface="+mj-lt"/>
              <a:buAutoNum type="arabicPeriod"/>
            </a:pPr>
            <a:r>
              <a:rPr lang="en-US"/>
              <a:t>Block-A</a:t>
            </a:r>
          </a:p>
          <a:p>
            <a:pPr marL="857250" lvl="1" indent="-457200">
              <a:lnSpc>
                <a:spcPct val="100000"/>
              </a:lnSpc>
              <a:buFont typeface="+mj-lt"/>
              <a:buAutoNum type="arabicPeriod"/>
            </a:pPr>
            <a:r>
              <a:rPr lang="en-US"/>
              <a:t>Block-B</a:t>
            </a:r>
          </a:p>
          <a:p>
            <a:pPr marL="857250" lvl="1" indent="-457200">
              <a:lnSpc>
                <a:spcPct val="100000"/>
              </a:lnSpc>
              <a:buFont typeface="+mj-lt"/>
              <a:buAutoNum type="arabicPeriod"/>
            </a:pPr>
            <a:r>
              <a:rPr lang="en-US"/>
              <a:t>Block-C</a:t>
            </a:r>
          </a:p>
          <a:p>
            <a:pPr marL="857250" lvl="1" indent="-457200">
              <a:lnSpc>
                <a:spcPct val="100000"/>
              </a:lnSpc>
              <a:buFont typeface="+mj-lt"/>
              <a:buAutoNum type="arabicPeriod"/>
            </a:pPr>
            <a:r>
              <a:rPr lang="en-US"/>
              <a:t>Block-D</a:t>
            </a:r>
          </a:p>
          <a:p>
            <a:pPr marL="857250" lvl="1" indent="-457200">
              <a:lnSpc>
                <a:spcPct val="100000"/>
              </a:lnSpc>
              <a:buFont typeface="Wingdings 3" panose="05040102010807070707" pitchFamily="18" charset="2"/>
              <a:buNone/>
            </a:pPr>
            <a:endParaRPr lang="en-US"/>
          </a:p>
          <a:p>
            <a:pPr>
              <a:lnSpc>
                <a:spcPct val="100000"/>
              </a:lnSpc>
              <a:buFont typeface="Wingdings 3" panose="05040102010807070707" pitchFamily="18" charset="2"/>
              <a:buNone/>
            </a:pPr>
            <a:r>
              <a:rPr lang="en-US"/>
              <a:t>Unordered List</a:t>
            </a:r>
          </a:p>
          <a:p>
            <a:pPr lvl="1">
              <a:lnSpc>
                <a:spcPct val="100000"/>
              </a:lnSpc>
              <a:buFont typeface="Arial" panose="020B0604020202020204" pitchFamily="34" charset="0"/>
              <a:buChar char="•"/>
            </a:pPr>
            <a:r>
              <a:rPr lang="en-US"/>
              <a:t>Block-A</a:t>
            </a:r>
          </a:p>
          <a:p>
            <a:pPr lvl="1">
              <a:lnSpc>
                <a:spcPct val="100000"/>
              </a:lnSpc>
              <a:buFont typeface="Arial" panose="020B0604020202020204" pitchFamily="34" charset="0"/>
              <a:buChar char="•"/>
            </a:pPr>
            <a:r>
              <a:rPr lang="en-US"/>
              <a:t>Block-B</a:t>
            </a:r>
          </a:p>
          <a:p>
            <a:pPr lvl="1">
              <a:lnSpc>
                <a:spcPct val="100000"/>
              </a:lnSpc>
              <a:buFont typeface="Arial" panose="020B0604020202020204" pitchFamily="34" charset="0"/>
              <a:buChar char="•"/>
            </a:pPr>
            <a:r>
              <a:rPr lang="en-US"/>
              <a:t>Block-C</a:t>
            </a:r>
          </a:p>
          <a:p>
            <a:pPr lvl="1">
              <a:lnSpc>
                <a:spcPct val="100000"/>
              </a:lnSpc>
              <a:buFont typeface="Arial" panose="020B0604020202020204" pitchFamily="34" charset="0"/>
              <a:buChar char="•"/>
            </a:pPr>
            <a:r>
              <a:rPr lang="en-US"/>
              <a:t>Block-D</a:t>
            </a:r>
          </a:p>
        </p:txBody>
      </p:sp>
      <p:sp>
        <p:nvSpPr>
          <p:cNvPr id="5" name="Content Placeholder 2"/>
          <p:cNvSpPr txBox="1"/>
          <p:nvPr/>
        </p:nvSpPr>
        <p:spPr>
          <a:xfrm>
            <a:off x="1950035"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857250" marR="0" lvl="1" indent="-457200" algn="l" defTabSz="914400" rtl="0" eaLnBrk="1" fontAlgn="auto" latinLnBrk="0" hangingPunct="1">
              <a:spcBef>
                <a:spcPct val="20000"/>
              </a:spcBef>
              <a:spcAft>
                <a:spcPct val="0"/>
              </a:spcAft>
              <a:buClrTx/>
              <a:buSzTx/>
              <a:buFont typeface="+mj-lt"/>
              <a:buAutoNum type="alphaLcParen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857250" marR="0" lvl="1" indent="-457200" algn="l" defTabSz="914400" rtl="0" eaLnBrk="1" fontAlgn="auto" latinLnBrk="0" hangingPunct="1">
              <a:spcBef>
                <a:spcPct val="20000"/>
              </a:spcBef>
              <a:spcAft>
                <a:spcPct val="0"/>
              </a:spcAft>
              <a:buClrTx/>
              <a:buSzTx/>
              <a:buFont typeface="+mj-lt"/>
              <a:buAutoNum type="alphaLcParen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857250" marR="0" lvl="1" indent="-457200" algn="l" defTabSz="914400" rtl="0" eaLnBrk="1" fontAlgn="auto" latinLnBrk="0" hangingPunct="1">
              <a:spcBef>
                <a:spcPct val="20000"/>
              </a:spcBef>
              <a:spcAft>
                <a:spcPct val="0"/>
              </a:spcAft>
              <a:buClrTx/>
              <a:buSzTx/>
              <a:buFont typeface="+mj-lt"/>
              <a:buAutoNum type="alphaLcParen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857250" marR="0" lvl="1" indent="-457200" algn="l" defTabSz="914400" rtl="0" eaLnBrk="1" fontAlgn="auto" latinLnBrk="0" hangingPunct="1">
              <a:spcBef>
                <a:spcPct val="20000"/>
              </a:spcBef>
              <a:spcAft>
                <a:spcPct val="0"/>
              </a:spcAft>
              <a:buClrTx/>
              <a:buSzTx/>
              <a:buFont typeface="+mj-lt"/>
              <a:buAutoNum type="alphaLcParen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ct val="0"/>
              </a:spcAft>
              <a:buClrTx/>
              <a:buSzTx/>
              <a:buFont typeface="Arial" panose="020B0604020202020204" pitchFamily="34" charset="0"/>
              <a:buNone/>
              <a:defRPr/>
            </a:pPr>
            <a:endPar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742950" marR="0" lvl="1" indent="-285750" algn="l" defTabSz="914400" rtl="0" eaLnBrk="1" fontAlgn="auto" latinLnBrk="0" hangingPunct="1">
              <a:spcBef>
                <a:spcPct val="20000"/>
              </a:spcBef>
              <a:spcAft>
                <a:spcPct val="0"/>
              </a:spcAft>
              <a:buClrTx/>
              <a:buSzTx/>
              <a:buFont typeface="Courier New" pitchFamily="49" charset="0"/>
              <a:buChar char="o"/>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742950" marR="0" lvl="1" indent="-285750" algn="l" defTabSz="914400" rtl="0" eaLnBrk="1" fontAlgn="auto" latinLnBrk="0" hangingPunct="1">
              <a:spcBef>
                <a:spcPct val="20000"/>
              </a:spcBef>
              <a:spcAft>
                <a:spcPct val="0"/>
              </a:spcAft>
              <a:buClrTx/>
              <a:buSzTx/>
              <a:buFont typeface="Courier New" pitchFamily="49" charset="0"/>
              <a:buChar char="o"/>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742950" marR="0" lvl="1" indent="-285750" algn="l" defTabSz="914400" rtl="0" eaLnBrk="1" fontAlgn="auto" latinLnBrk="0" hangingPunct="1">
              <a:spcBef>
                <a:spcPct val="20000"/>
              </a:spcBef>
              <a:spcAft>
                <a:spcPct val="0"/>
              </a:spcAft>
              <a:buClrTx/>
              <a:buSzTx/>
              <a:buFont typeface="Courier New" pitchFamily="49" charset="0"/>
              <a:buChar char="o"/>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742950" marR="0" lvl="1" indent="-285750" algn="l" defTabSz="914400" rtl="0" eaLnBrk="1" fontAlgn="auto" latinLnBrk="0" hangingPunct="1">
              <a:spcBef>
                <a:spcPct val="20000"/>
              </a:spcBef>
              <a:spcAft>
                <a:spcPct val="0"/>
              </a:spcAft>
              <a:buClrTx/>
              <a:buSzTx/>
              <a:buFont typeface="Courier New" pitchFamily="49" charset="0"/>
              <a:buChar char="o"/>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p:txBody>
      </p:sp>
      <p:sp>
        <p:nvSpPr>
          <p:cNvPr id="6" name="Content Placeholder 2"/>
          <p:cNvSpPr txBox="1"/>
          <p:nvPr/>
        </p:nvSpPr>
        <p:spPr>
          <a:xfrm>
            <a:off x="3670072"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857250" marR="0" lvl="1" indent="-457200" algn="l" defTabSz="914400" rtl="0" eaLnBrk="1" fontAlgn="auto" latinLnBrk="0" hangingPunct="1">
              <a:spcBef>
                <a:spcPct val="20000"/>
              </a:spcBef>
              <a:spcAft>
                <a:spcPct val="0"/>
              </a:spcAft>
              <a:buClrTx/>
              <a:buSzTx/>
              <a:buFont typeface="+mj-lt"/>
              <a:buAutoNum type="alpha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857250" marR="0" lvl="1" indent="-457200" algn="l" defTabSz="914400" rtl="0" eaLnBrk="1" fontAlgn="auto" latinLnBrk="0" hangingPunct="1">
              <a:spcBef>
                <a:spcPct val="20000"/>
              </a:spcBef>
              <a:spcAft>
                <a:spcPct val="0"/>
              </a:spcAft>
              <a:buClrTx/>
              <a:buSzTx/>
              <a:buFont typeface="+mj-lt"/>
              <a:buAutoNum type="alpha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857250" marR="0" lvl="1" indent="-457200" algn="l" defTabSz="914400" rtl="0" eaLnBrk="1" fontAlgn="auto" latinLnBrk="0" hangingPunct="1">
              <a:spcBef>
                <a:spcPct val="20000"/>
              </a:spcBef>
              <a:spcAft>
                <a:spcPct val="0"/>
              </a:spcAft>
              <a:buClrTx/>
              <a:buSzTx/>
              <a:buFont typeface="+mj-lt"/>
              <a:buAutoNum type="alpha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857250" marR="0" lvl="1" indent="-457200" algn="l" defTabSz="914400" rtl="0" eaLnBrk="1" fontAlgn="auto" latinLnBrk="0" hangingPunct="1">
              <a:spcBef>
                <a:spcPct val="20000"/>
              </a:spcBef>
              <a:spcAft>
                <a:spcPct val="0"/>
              </a:spcAft>
              <a:buClrTx/>
              <a:buSzTx/>
              <a:buFont typeface="+mj-lt"/>
              <a:buAutoNum type="alpha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ct val="0"/>
              </a:spcAft>
              <a:buClrTx/>
              <a:buSzTx/>
              <a:buFont typeface="Arial" panose="020B0604020202020204" pitchFamily="34" charset="0"/>
              <a:buNone/>
              <a:defRPr/>
            </a:pPr>
            <a:endPar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742950" marR="0" lvl="1" indent="-285750" algn="l" defTabSz="914400" rtl="0" eaLnBrk="1" fontAlgn="auto" latinLnBrk="0" hangingPunct="1">
              <a:spcBef>
                <a:spcPct val="20000"/>
              </a:spcBef>
              <a:spcAft>
                <a:spcPct val="0"/>
              </a:spcAft>
              <a:buClrTx/>
              <a:buSzTx/>
              <a:buFont typeface="Wingdings" panose="05000000000000000000" pitchFamily="2" charset="2"/>
              <a:buChar cha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742950" marR="0" lvl="1" indent="-285750" algn="l" defTabSz="914400" rtl="0" eaLnBrk="1" fontAlgn="auto" latinLnBrk="0" hangingPunct="1">
              <a:spcBef>
                <a:spcPct val="20000"/>
              </a:spcBef>
              <a:spcAft>
                <a:spcPct val="0"/>
              </a:spcAft>
              <a:buClrTx/>
              <a:buSzTx/>
              <a:buFont typeface="Wingdings" panose="05000000000000000000" pitchFamily="2" charset="2"/>
              <a:buChar cha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742950" marR="0" lvl="1" indent="-285750" algn="l" defTabSz="914400" rtl="0" eaLnBrk="1" fontAlgn="auto" latinLnBrk="0" hangingPunct="1">
              <a:spcBef>
                <a:spcPct val="20000"/>
              </a:spcBef>
              <a:spcAft>
                <a:spcPct val="0"/>
              </a:spcAft>
              <a:buClrTx/>
              <a:buSzTx/>
              <a:buFont typeface="Wingdings" panose="05000000000000000000" pitchFamily="2" charset="2"/>
              <a:buChar cha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742950" marR="0" lvl="1" indent="-285750" algn="l" defTabSz="914400" rtl="0" eaLnBrk="1" fontAlgn="auto" latinLnBrk="0" hangingPunct="1">
              <a:spcBef>
                <a:spcPct val="20000"/>
              </a:spcBef>
              <a:spcAft>
                <a:spcPct val="0"/>
              </a:spcAft>
              <a:buClrTx/>
              <a:buSzTx/>
              <a:buFont typeface="Wingdings" panose="05000000000000000000" pitchFamily="2" charset="2"/>
              <a:buChar char="§"/>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p:txBody>
      </p:sp>
      <p:sp>
        <p:nvSpPr>
          <p:cNvPr id="7" name="Content Placeholder 2"/>
          <p:cNvSpPr txBox="1"/>
          <p:nvPr/>
        </p:nvSpPr>
        <p:spPr>
          <a:xfrm>
            <a:off x="5403279" y="990600"/>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914400" marR="0" lvl="1" indent="-514350" algn="l" defTabSz="914400" rtl="0" eaLnBrk="1" fontAlgn="auto" latinLnBrk="0" hangingPunct="1">
              <a:spcBef>
                <a:spcPct val="20000"/>
              </a:spcBef>
              <a:spcAft>
                <a:spcPct val="0"/>
              </a:spcAft>
              <a:buClrTx/>
              <a:buSzTx/>
              <a:buFont typeface="+mj-lt"/>
              <a:buAutoNum type="romanL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914400" marR="0" lvl="1" indent="-514350" algn="l" defTabSz="914400" rtl="0" eaLnBrk="1" fontAlgn="auto" latinLnBrk="0" hangingPunct="1">
              <a:spcBef>
                <a:spcPct val="20000"/>
              </a:spcBef>
              <a:spcAft>
                <a:spcPct val="0"/>
              </a:spcAft>
              <a:buClrTx/>
              <a:buSzTx/>
              <a:buFont typeface="+mj-lt"/>
              <a:buAutoNum type="romanL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914400" marR="0" lvl="1" indent="-514350" algn="l" defTabSz="914400" rtl="0" eaLnBrk="1" fontAlgn="auto" latinLnBrk="0" hangingPunct="1">
              <a:spcBef>
                <a:spcPct val="20000"/>
              </a:spcBef>
              <a:spcAft>
                <a:spcPct val="0"/>
              </a:spcAft>
              <a:buClrTx/>
              <a:buSzTx/>
              <a:buFont typeface="+mj-lt"/>
              <a:buAutoNum type="romanL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914400" marR="0" lvl="1" indent="-514350" algn="l" defTabSz="914400" rtl="0" eaLnBrk="1" fontAlgn="auto" latinLnBrk="0" hangingPunct="1">
              <a:spcBef>
                <a:spcPct val="20000"/>
              </a:spcBef>
              <a:spcAft>
                <a:spcPct val="0"/>
              </a:spcAft>
              <a:buClrTx/>
              <a:buSzTx/>
              <a:buFont typeface="+mj-lt"/>
              <a:buAutoNum type="romanL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ct val="0"/>
              </a:spcAft>
              <a:buClrTx/>
              <a:buSzTx/>
              <a:buFont typeface="Arial" panose="020B0604020202020204" pitchFamily="34" charset="0"/>
              <a:buNone/>
              <a:defRPr/>
            </a:pPr>
            <a:endPar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
        <p:nvSpPr>
          <p:cNvPr id="8" name="Content Placeholder 2"/>
          <p:cNvSpPr txBox="1"/>
          <p:nvPr/>
        </p:nvSpPr>
        <p:spPr>
          <a:xfrm>
            <a:off x="7162814" y="1000298"/>
            <a:ext cx="2400300" cy="5334000"/>
          </a:xfrm>
          <a:prstGeom prst="rect">
            <a:avLst/>
          </a:prstGeom>
        </p:spPr>
        <p:txBody>
          <a:bodyPr vert="horz" lIns="91440" tIns="45720" rIns="91440" bIns="45720" rtlCol="0">
            <a:normAutofit/>
          </a:bodyPr>
          <a:lstStyle/>
          <a:p>
            <a:pPr marL="342900" marR="0" lvl="0" indent="-342900" algn="l" defTabSz="914400" rtl="0" eaLnBrk="1" fontAlgn="auto" latinLnBrk="0" hangingPunct="1">
              <a:spcBef>
                <a:spcPct val="20000"/>
              </a:spcBef>
              <a:spcAft>
                <a:spcPct val="0"/>
              </a:spcAft>
              <a:buClrTx/>
              <a:buSzTx/>
              <a:buFont typeface="Wingdings" panose="05000000000000000000" pitchFamily="2" charset="2"/>
              <a:buNone/>
              <a:defRPr/>
            </a:pPr>
            <a:endParaRPr kumimoji="0" lang="en-US" sz="24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a:p>
            <a:pPr marL="914400" marR="0" lvl="1" indent="-514350" algn="l" defTabSz="914400" rtl="0" eaLnBrk="1" fontAlgn="auto" latinLnBrk="0" hangingPunct="1">
              <a:spcBef>
                <a:spcPct val="20000"/>
              </a:spcBef>
              <a:spcAft>
                <a:spcPct val="0"/>
              </a:spcAft>
              <a:buClrTx/>
              <a:buSzTx/>
              <a:buFont typeface="+mj-lt"/>
              <a:buAutoNum type="roman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Block-A</a:t>
            </a:r>
          </a:p>
          <a:p>
            <a:pPr marL="914400" marR="0" lvl="1" indent="-514350" algn="l" defTabSz="914400" rtl="0" eaLnBrk="1" fontAlgn="auto" latinLnBrk="0" hangingPunct="1">
              <a:spcBef>
                <a:spcPct val="20000"/>
              </a:spcBef>
              <a:spcAft>
                <a:spcPct val="0"/>
              </a:spcAft>
              <a:buClrTx/>
              <a:buSzTx/>
              <a:buFont typeface="+mj-lt"/>
              <a:buAutoNum type="roman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Block-B</a:t>
            </a:r>
          </a:p>
          <a:p>
            <a:pPr marL="914400" marR="0" lvl="1" indent="-514350" algn="l" defTabSz="914400" rtl="0" eaLnBrk="1" fontAlgn="auto" latinLnBrk="0" hangingPunct="1">
              <a:spcBef>
                <a:spcPct val="20000"/>
              </a:spcBef>
              <a:spcAft>
                <a:spcPct val="0"/>
              </a:spcAft>
              <a:buClrTx/>
              <a:buSzTx/>
              <a:buFont typeface="+mj-lt"/>
              <a:buAutoNum type="roman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Block-C</a:t>
            </a:r>
          </a:p>
          <a:p>
            <a:pPr marL="914400" marR="0" lvl="1" indent="-514350" algn="l" defTabSz="914400" rtl="0" eaLnBrk="1" fontAlgn="auto" latinLnBrk="0" hangingPunct="1">
              <a:spcBef>
                <a:spcPct val="20000"/>
              </a:spcBef>
              <a:spcAft>
                <a:spcPct val="0"/>
              </a:spcAft>
              <a:buClrTx/>
              <a:buSzTx/>
              <a:buFont typeface="+mj-lt"/>
              <a:buAutoNum type="romanUcPeriod"/>
              <a:defRPr/>
            </a:pPr>
            <a:r>
              <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rPr>
              <a:t>Block-D</a:t>
            </a:r>
          </a:p>
          <a:p>
            <a:pPr marL="857250" marR="0" lvl="1" indent="-457200" algn="l" defTabSz="914400" rtl="0" eaLnBrk="1" fontAlgn="auto" latinLnBrk="0" hangingPunct="1">
              <a:spcBef>
                <a:spcPct val="20000"/>
              </a:spcBef>
              <a:spcAft>
                <a:spcPct val="0"/>
              </a:spcAft>
              <a:buClrTx/>
              <a:buSzTx/>
              <a:buFont typeface="Arial" panose="020B0604020202020204" pitchFamily="34" charset="0"/>
              <a:buNone/>
              <a:defRPr/>
            </a:pPr>
            <a:endParaRPr kumimoji="0" lang="en-US" sz="2000" b="0" i="0" u="none" strike="noStrike" kern="1200" cap="none" spc="0" normalizeH="0" baseline="0" noProof="0">
              <a:ln>
                <a:noFill/>
              </a:ln>
              <a:solidFill>
                <a:schemeClr val="tx1"/>
              </a:solidFill>
              <a:effectLst/>
              <a:uLnTx/>
              <a:uFillTx/>
              <a:latin typeface="+mj-lt"/>
              <a:ea typeface="Times New Roman" panose="02020603050405020304" pitchFamily="18" charset="0"/>
              <a:cs typeface="Times New Roman" panose="02020603050405020304" pitchFamily="18" charset="0"/>
            </a:endParaRPr>
          </a:p>
        </p:txBody>
      </p:sp>
    </p:spTree>
    <p:extLst>
      <p:ext uri="{BB962C8B-B14F-4D97-AF65-F5344CB8AC3E}">
        <p14:creationId xmlns="" xmlns:p14="http://schemas.microsoft.com/office/powerpoint/2010/main" val="2047865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xEl>
                                              <p:pRg st="1" end="1"/>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xEl>
                                              <p:pRg st="2" end="2"/>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 end="1"/>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7">
                                            <p:txEl>
                                              <p:pRg st="2" end="2"/>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7">
                                            <p:txEl>
                                              <p:pRg st="3" end="3"/>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8">
                                            <p:txEl>
                                              <p:pRg st="1" end="1"/>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8">
                                            <p:txEl>
                                              <p:pRg st="2" end="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
                                            <p:txEl>
                                              <p:pRg st="3" end="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
                                            <p:txEl>
                                              <p:pRg st="7" end="7"/>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4">
                                            <p:txEl>
                                              <p:pRg st="8" end="8"/>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4">
                                            <p:txEl>
                                              <p:pRg st="9" end="9"/>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77" fill="hold" nodeType="clickPar">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
                                            <p:txEl>
                                              <p:pRg st="7" end="7"/>
                                            </p:txEl>
                                          </p:spTgt>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5">
                                            <p:txEl>
                                              <p:pRg st="8" end="8"/>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5">
                                            <p:txEl>
                                              <p:pRg st="9" end="9"/>
                                            </p:txEl>
                                          </p:spTgt>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6">
                                            <p:txEl>
                                              <p:pRg st="7" end="7"/>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6">
                                            <p:txEl>
                                              <p:pRg st="8" end="8"/>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6">
                                            <p:txEl>
                                              <p:pRg st="9" end="9"/>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5.1) Ordered List (OL)</a:t>
            </a:r>
          </a:p>
        </p:txBody>
      </p:sp>
      <p:sp>
        <p:nvSpPr>
          <p:cNvPr id="4" name="Text Box 4"/>
          <p:cNvSpPr txBox="1">
            <a:spLocks noChangeArrowheads="1"/>
          </p:cNvSpPr>
          <p:nvPr/>
        </p:nvSpPr>
        <p:spPr bwMode="auto">
          <a:xfrm>
            <a:off x="326177" y="1006095"/>
            <a:ext cx="8360623" cy="4524315"/>
          </a:xfrm>
          <a:prstGeom prst="rect">
            <a:avLst/>
          </a:prstGeom>
          <a:noFill/>
          <a:ln w="9525">
            <a:noFill/>
            <a:miter lim="800000"/>
          </a:ln>
          <a:effectLst/>
        </p:spPr>
        <p:txBody>
          <a:bodyPr wrap="square">
            <a:spAutoFit/>
          </a:bodyPr>
          <a:lstStyle/>
          <a:p>
            <a:r>
              <a:rPr lang="en-US" sz="2400">
                <a:solidFill>
                  <a:srgbClr val="800000"/>
                </a:solidFill>
                <a:latin typeface="Consolas" panose="020B0609020204030204" pitchFamily="49" charset="0"/>
              </a:rPr>
              <a:t>&lt;ol&gt;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Item one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Item two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&lt;ol</a:t>
            </a:r>
            <a:r>
              <a:rPr lang="en-US" sz="2400">
                <a:solidFill>
                  <a:srgbClr val="000000"/>
                </a:solidFill>
                <a:latin typeface="Consolas" panose="020B0609020204030204" pitchFamily="49" charset="0"/>
              </a:rPr>
              <a:t> </a:t>
            </a:r>
            <a:r>
              <a:rPr lang="en-US" sz="2400">
                <a:solidFill>
                  <a:srgbClr val="FF0000"/>
                </a:solidFill>
                <a:latin typeface="Consolas" panose="020B0609020204030204" pitchFamily="49" charset="0"/>
              </a:rPr>
              <a:t>type</a:t>
            </a:r>
            <a:r>
              <a:rPr lang="en-US" sz="2400">
                <a:solidFill>
                  <a:srgbClr val="000000"/>
                </a:solidFill>
                <a:latin typeface="Consolas" panose="020B0609020204030204" pitchFamily="49" charset="0"/>
              </a:rPr>
              <a:t>=</a:t>
            </a:r>
            <a:r>
              <a:rPr lang="en-US" sz="2400">
                <a:solidFill>
                  <a:srgbClr val="0000FF"/>
                </a:solidFill>
                <a:latin typeface="Consolas" panose="020B0609020204030204" pitchFamily="49" charset="0"/>
              </a:rPr>
              <a:t>"I"</a:t>
            </a:r>
            <a:r>
              <a:rPr lang="en-US" sz="2400">
                <a:solidFill>
                  <a:srgbClr val="800000"/>
                </a:solidFill>
                <a:latin typeface="Consolas" panose="020B0609020204030204" pitchFamily="49" charset="0"/>
              </a:rPr>
              <a:t>&gt;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Sublist item one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Sublist item two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&lt;ol</a:t>
            </a:r>
            <a:r>
              <a:rPr lang="en-US" sz="2400">
                <a:solidFill>
                  <a:srgbClr val="000000"/>
                </a:solidFill>
                <a:latin typeface="Consolas" panose="020B0609020204030204" pitchFamily="49" charset="0"/>
              </a:rPr>
              <a:t> </a:t>
            </a:r>
            <a:r>
              <a:rPr lang="en-US" sz="2400">
                <a:solidFill>
                  <a:srgbClr val="FF0000"/>
                </a:solidFill>
                <a:latin typeface="Consolas" panose="020B0609020204030204" pitchFamily="49" charset="0"/>
              </a:rPr>
              <a:t>type</a:t>
            </a:r>
            <a:r>
              <a:rPr lang="en-US" sz="2400">
                <a:solidFill>
                  <a:srgbClr val="000000"/>
                </a:solidFill>
                <a:latin typeface="Consolas" panose="020B0609020204030204" pitchFamily="49" charset="0"/>
              </a:rPr>
              <a:t>=</a:t>
            </a:r>
            <a:r>
              <a:rPr lang="en-US" sz="2400">
                <a:solidFill>
                  <a:srgbClr val="0000FF"/>
                </a:solidFill>
                <a:latin typeface="Consolas" panose="020B0609020204030204" pitchFamily="49" charset="0"/>
              </a:rPr>
              <a:t>"i"</a:t>
            </a:r>
            <a:r>
              <a:rPr lang="en-US" sz="2400">
                <a:solidFill>
                  <a:srgbClr val="800000"/>
                </a:solidFill>
                <a:latin typeface="Consolas" panose="020B0609020204030204" pitchFamily="49" charset="0"/>
              </a:rPr>
              <a:t>&gt;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Sub-sub list item one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&lt;li&gt;</a:t>
            </a:r>
            <a:r>
              <a:rPr lang="en-US" sz="2400">
                <a:solidFill>
                  <a:srgbClr val="000000"/>
                </a:solidFill>
                <a:latin typeface="Consolas" panose="020B0609020204030204" pitchFamily="49" charset="0"/>
              </a:rPr>
              <a:t> Sub-sub list item two </a:t>
            </a:r>
            <a:r>
              <a:rPr lang="en-US" sz="2400">
                <a:solidFill>
                  <a:srgbClr val="800000"/>
                </a:solidFill>
                <a:latin typeface="Consolas" panose="020B0609020204030204" pitchFamily="49" charset="0"/>
              </a:rPr>
              <a:t>&lt;/li&gt;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&lt;/ol&gt;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&lt;/ol&gt;</a:t>
            </a:r>
            <a:endParaRPr lang="en-US" sz="2400">
              <a:solidFill>
                <a:srgbClr val="000000"/>
              </a:solidFill>
              <a:latin typeface="Consolas" panose="020B0609020204030204" pitchFamily="49" charset="0"/>
            </a:endParaRPr>
          </a:p>
          <a:p>
            <a:r>
              <a:rPr lang="en-US" sz="2400">
                <a:solidFill>
                  <a:srgbClr val="800000"/>
                </a:solidFill>
                <a:latin typeface="Consolas" panose="020B0609020204030204" pitchFamily="49" charset="0"/>
              </a:rPr>
              <a:t>&lt;/ol&gt;</a:t>
            </a:r>
            <a:endParaRPr lang="en-US" sz="2400" b="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9189720" y="1006095"/>
            <a:ext cx="2438400" cy="2800767"/>
          </a:xfrm>
          <a:prstGeom prst="rect">
            <a:avLst/>
          </a:prstGeom>
          <a:noFill/>
          <a:ln w="9525">
            <a:noFill/>
            <a:miter lim="800000"/>
          </a:ln>
          <a:effectLst/>
        </p:spPr>
        <p:txBody>
          <a:bodyPr wrap="square">
            <a:spAutoFit/>
          </a:bodyPr>
          <a:lstStyle/>
          <a:p>
            <a:r>
              <a:rPr lang="en-US" altLang="zh-CN" sz="2800" b="1">
                <a:ea typeface="宋体" pitchFamily="2" charset="-122"/>
              </a:rPr>
              <a:t>Types:</a:t>
            </a:r>
          </a:p>
          <a:p>
            <a:endParaRPr lang="en-US" altLang="zh-CN" sz="2800" b="1">
              <a:ea typeface="宋体" pitchFamily="2" charset="-122"/>
            </a:endParaRPr>
          </a:p>
          <a:p>
            <a:r>
              <a:rPr lang="en-US" altLang="zh-CN" sz="2400">
                <a:ea typeface="宋体" pitchFamily="2" charset="-122"/>
              </a:rPr>
              <a:t>Type = 1 (default)</a:t>
            </a:r>
          </a:p>
          <a:p>
            <a:r>
              <a:rPr lang="en-US" altLang="zh-CN" sz="2400">
                <a:ea typeface="宋体" pitchFamily="2" charset="-122"/>
              </a:rPr>
              <a:t>Type = a</a:t>
            </a:r>
          </a:p>
          <a:p>
            <a:r>
              <a:rPr lang="en-US" altLang="zh-CN" sz="2400">
                <a:ea typeface="宋体" pitchFamily="2" charset="-122"/>
              </a:rPr>
              <a:t>Type = A</a:t>
            </a:r>
          </a:p>
          <a:p>
            <a:r>
              <a:rPr lang="en-US" altLang="zh-CN" sz="2400">
                <a:ea typeface="宋体" pitchFamily="2" charset="-122"/>
              </a:rPr>
              <a:t>Type = I</a:t>
            </a:r>
          </a:p>
          <a:p>
            <a:r>
              <a:rPr lang="en-US" altLang="zh-CN" sz="2400">
                <a:ea typeface="宋体" pitchFamily="2" charset="-122"/>
              </a:rPr>
              <a:t>Type = i</a:t>
            </a:r>
          </a:p>
        </p:txBody>
      </p:sp>
      <p:cxnSp>
        <p:nvCxnSpPr>
          <p:cNvPr id="6" name="Straight Arrow Connector 5"/>
          <p:cNvCxnSpPr/>
          <p:nvPr/>
        </p:nvCxnSpPr>
        <p:spPr>
          <a:xfrm flipH="1" flipV="1">
            <a:off x="3366655" y="2344189"/>
            <a:ext cx="5823065" cy="86313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flipV="1">
            <a:off x="4006735" y="3441469"/>
            <a:ext cx="5182985" cy="1405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11" name="Picture 2"/>
          <p:cNvPicPr>
            <a:picLocks noChangeAspect="1" noChangeArrowheads="1"/>
          </p:cNvPicPr>
          <p:nvPr/>
        </p:nvPicPr>
        <p:blipFill>
          <a:blip r:embed="rId2" cstate="print"/>
          <a:stretch>
            <a:fillRect/>
          </a:stretch>
        </p:blipFill>
        <p:spPr bwMode="auto">
          <a:xfrm>
            <a:off x="5715000" y="4953000"/>
            <a:ext cx="3048000" cy="1428750"/>
          </a:xfrm>
          <a:prstGeom prst="rect">
            <a:avLst/>
          </a:prstGeom>
          <a:noFill/>
          <a:ln w="9525">
            <a:noFill/>
            <a:miter lim="800000"/>
          </a:ln>
        </p:spPr>
      </p:pic>
      <p:sp>
        <p:nvSpPr>
          <p:cNvPr id="12" name="TextBox 11"/>
          <p:cNvSpPr txBox="1"/>
          <p:nvPr/>
        </p:nvSpPr>
        <p:spPr>
          <a:xfrm>
            <a:off x="5831013" y="4572000"/>
            <a:ext cx="1103187" cy="461665"/>
          </a:xfrm>
          <a:prstGeom prst="rect">
            <a:avLst/>
          </a:prstGeom>
          <a:noFill/>
        </p:spPr>
        <p:txBody>
          <a:bodyPr wrap="none" rtlCol="0">
            <a:spAutoFit/>
          </a:bodyPr>
          <a:lstStyle/>
          <a:p>
            <a:r>
              <a:rPr lang="en-IN" sz="2400" b="1"/>
              <a:t>Output</a:t>
            </a:r>
            <a:endParaRPr lang="en-US" b="1"/>
          </a:p>
        </p:txBody>
      </p:sp>
    </p:spTree>
    <p:extLst>
      <p:ext uri="{BB962C8B-B14F-4D97-AF65-F5344CB8AC3E}">
        <p14:creationId xmlns="" xmlns:p14="http://schemas.microsoft.com/office/powerpoint/2010/main" val="207868492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51" presetClass="entr" presetSubtype="0" fill="hold" grpId="0" nodeType="clickEffect">
                                  <p:stCondLst>
                                    <p:cond delay="0"/>
                                  </p:stCondLst>
                                  <p:childTnLst>
                                    <p:set>
                                      <p:cBhvr>
                                        <p:cTn id="66" dur="1" fill="hold">
                                          <p:stCondLst>
                                            <p:cond delay="0"/>
                                          </p:stCondLst>
                                        </p:cTn>
                                        <p:tgtEl>
                                          <p:spTgt spid="12"/>
                                        </p:tgtEl>
                                        <p:attrNameLst>
                                          <p:attrName>style.visibility</p:attrName>
                                        </p:attrNameLst>
                                      </p:cBhvr>
                                      <p:to>
                                        <p:strVal val="visible"/>
                                      </p:to>
                                    </p:set>
                                    <p:animEffect transition="in" filter="fade">
                                      <p:cBhvr>
                                        <p:cTn id="67" dur="770" decel="100000"/>
                                        <p:tgtEl>
                                          <p:spTgt spid="12"/>
                                        </p:tgtEl>
                                      </p:cBhvr>
                                    </p:animEffect>
                                    <p:animScale>
                                      <p:cBhvr>
                                        <p:cTn id="68" dur="770" decel="100000"/>
                                        <p:tgtEl>
                                          <p:spTgt spid="12"/>
                                        </p:tgtEl>
                                      </p:cBhvr>
                                      <p:from x="10000" y="10000"/>
                                      <p:to x="200000" y="450000"/>
                                    </p:animScale>
                                    <p:animScale>
                                      <p:cBhvr>
                                        <p:cTn id="69" dur="1230" accel="100000" fill="hold">
                                          <p:stCondLst>
                                            <p:cond delay="770"/>
                                          </p:stCondLst>
                                        </p:cTn>
                                        <p:tgtEl>
                                          <p:spTgt spid="12"/>
                                        </p:tgtEl>
                                      </p:cBhvr>
                                      <p:from x="200000" y="450000"/>
                                      <p:to x="100000" y="100000"/>
                                    </p:animScale>
                                    <p:set>
                                      <p:cBhvr>
                                        <p:cTn id="70" dur="770" fill="hold"/>
                                        <p:tgtEl>
                                          <p:spTgt spid="12"/>
                                        </p:tgtEl>
                                        <p:attrNameLst>
                                          <p:attrName>ppt_x</p:attrName>
                                        </p:attrNameLst>
                                      </p:cBhvr>
                                      <p:to>
                                        <p:strVal val="(0.5)"/>
                                      </p:to>
                                    </p:set>
                                    <p:anim from="(0.5)" to="(#ppt_x)" calcmode="lin" valueType="num">
                                      <p:cBhvr>
                                        <p:cTn id="71" dur="1230" accel="100000" fill="hold">
                                          <p:stCondLst>
                                            <p:cond delay="770"/>
                                          </p:stCondLst>
                                        </p:cTn>
                                        <p:tgtEl>
                                          <p:spTgt spid="12"/>
                                        </p:tgtEl>
                                        <p:attrNameLst>
                                          <p:attrName>ppt_x</p:attrName>
                                        </p:attrNameLst>
                                      </p:cBhvr>
                                    </p:anim>
                                    <p:set>
                                      <p:cBhvr>
                                        <p:cTn id="72" dur="770" fill="hold"/>
                                        <p:tgtEl>
                                          <p:spTgt spid="12"/>
                                        </p:tgtEl>
                                        <p:attrNameLst>
                                          <p:attrName>ppt_y</p:attrName>
                                        </p:attrNameLst>
                                      </p:cBhvr>
                                      <p:to>
                                        <p:strVal val="(#ppt_y+0.4)"/>
                                      </p:to>
                                    </p:set>
                                    <p:anim from="(#ppt_y+0.4)" to="(#ppt_y)" calcmode="lin" valueType="num">
                                      <p:cBhvr>
                                        <p:cTn id="73" dur="1230" accel="100000" fill="hold">
                                          <p:stCondLst>
                                            <p:cond delay="770"/>
                                          </p:stCondLst>
                                        </p:cTn>
                                        <p:tgtEl>
                                          <p:spTgt spid="12"/>
                                        </p:tgtEl>
                                        <p:attrNameLst>
                                          <p:attrName>ppt_y</p:attrName>
                                        </p:attrNameLst>
                                      </p:cBhvr>
                                    </p:anim>
                                  </p:childTnLst>
                                </p:cTn>
                              </p:par>
                              <p:par>
                                <p:cTn id="74" presetID="51"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770" decel="100000"/>
                                        <p:tgtEl>
                                          <p:spTgt spid="11"/>
                                        </p:tgtEl>
                                      </p:cBhvr>
                                    </p:animEffect>
                                    <p:animScale>
                                      <p:cBhvr>
                                        <p:cTn id="77" dur="770" decel="100000"/>
                                        <p:tgtEl>
                                          <p:spTgt spid="11"/>
                                        </p:tgtEl>
                                      </p:cBhvr>
                                      <p:from x="10000" y="10000"/>
                                      <p:to x="200000" y="450000"/>
                                    </p:animScale>
                                    <p:animScale>
                                      <p:cBhvr>
                                        <p:cTn id="78" dur="1230" accel="100000" fill="hold">
                                          <p:stCondLst>
                                            <p:cond delay="770"/>
                                          </p:stCondLst>
                                        </p:cTn>
                                        <p:tgtEl>
                                          <p:spTgt spid="11"/>
                                        </p:tgtEl>
                                      </p:cBhvr>
                                      <p:from x="200000" y="450000"/>
                                      <p:to x="100000" y="100000"/>
                                    </p:animScale>
                                    <p:set>
                                      <p:cBhvr>
                                        <p:cTn id="79" dur="770" fill="hold"/>
                                        <p:tgtEl>
                                          <p:spTgt spid="11"/>
                                        </p:tgtEl>
                                        <p:attrNameLst>
                                          <p:attrName>ppt_x</p:attrName>
                                        </p:attrNameLst>
                                      </p:cBhvr>
                                      <p:to>
                                        <p:strVal val="(0.5)"/>
                                      </p:to>
                                    </p:set>
                                    <p:anim from="(0.5)" to="(#ppt_x)" calcmode="lin" valueType="num">
                                      <p:cBhvr>
                                        <p:cTn id="80" dur="1230" accel="100000" fill="hold">
                                          <p:stCondLst>
                                            <p:cond delay="770"/>
                                          </p:stCondLst>
                                        </p:cTn>
                                        <p:tgtEl>
                                          <p:spTgt spid="11"/>
                                        </p:tgtEl>
                                        <p:attrNameLst>
                                          <p:attrName>ppt_x</p:attrName>
                                        </p:attrNameLst>
                                      </p:cBhvr>
                                    </p:anim>
                                    <p:set>
                                      <p:cBhvr>
                                        <p:cTn id="81" dur="770" fill="hold"/>
                                        <p:tgtEl>
                                          <p:spTgt spid="11"/>
                                        </p:tgtEl>
                                        <p:attrNameLst>
                                          <p:attrName>ppt_y</p:attrName>
                                        </p:attrNameLst>
                                      </p:cBhvr>
                                      <p:to>
                                        <p:strVal val="(#ppt_y+0.4)"/>
                                      </p:to>
                                    </p:set>
                                    <p:anim from="(#ppt_y+0.4)" to="(#ppt_y)" calcmode="lin" valueType="num">
                                      <p:cBhvr>
                                        <p:cTn id="82"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5.2) Unordered List (UL)</a:t>
            </a:r>
          </a:p>
        </p:txBody>
      </p:sp>
      <p:sp>
        <p:nvSpPr>
          <p:cNvPr id="4" name="Text Box 4"/>
          <p:cNvSpPr txBox="1">
            <a:spLocks noChangeArrowheads="1"/>
          </p:cNvSpPr>
          <p:nvPr/>
        </p:nvSpPr>
        <p:spPr bwMode="auto">
          <a:xfrm>
            <a:off x="326177" y="1006095"/>
            <a:ext cx="8360623" cy="4524315"/>
          </a:xfrm>
          <a:prstGeom prst="rect">
            <a:avLst/>
          </a:prstGeom>
          <a:noFill/>
          <a:ln w="9525">
            <a:noFill/>
            <a:miter lim="800000"/>
          </a:ln>
          <a:effectLst/>
        </p:spPr>
        <p:txBody>
          <a:bodyPr wrap="square">
            <a:spAutoFit/>
          </a:bodyPr>
          <a:lstStyle/>
          <a:p>
            <a:r>
              <a:rPr lang="it-IT" sz="2400">
                <a:solidFill>
                  <a:srgbClr val="800000"/>
                </a:solidFill>
                <a:latin typeface="Consolas" panose="020B0609020204030204" pitchFamily="49" charset="0"/>
              </a:rPr>
              <a:t>&lt;ul&gt;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One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Two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&lt;ul</a:t>
            </a:r>
            <a:r>
              <a:rPr lang="it-IT" sz="2400">
                <a:solidFill>
                  <a:srgbClr val="000000"/>
                </a:solidFill>
                <a:latin typeface="Consolas" panose="020B0609020204030204" pitchFamily="49" charset="0"/>
              </a:rPr>
              <a:t> </a:t>
            </a:r>
            <a:r>
              <a:rPr lang="it-IT" sz="2400">
                <a:solidFill>
                  <a:srgbClr val="FF0000"/>
                </a:solidFill>
                <a:latin typeface="Consolas" panose="020B0609020204030204" pitchFamily="49" charset="0"/>
              </a:rPr>
              <a:t>type</a:t>
            </a:r>
            <a:r>
              <a:rPr lang="it-IT" sz="2400">
                <a:solidFill>
                  <a:srgbClr val="000000"/>
                </a:solidFill>
                <a:latin typeface="Consolas" panose="020B0609020204030204" pitchFamily="49" charset="0"/>
              </a:rPr>
              <a:t>=</a:t>
            </a:r>
            <a:r>
              <a:rPr lang="it-IT" sz="2400">
                <a:solidFill>
                  <a:srgbClr val="0000FF"/>
                </a:solidFill>
                <a:latin typeface="Consolas" panose="020B0609020204030204" pitchFamily="49" charset="0"/>
              </a:rPr>
              <a:t>"circle"</a:t>
            </a:r>
            <a:r>
              <a:rPr lang="it-IT" sz="2400">
                <a:solidFill>
                  <a:srgbClr val="800000"/>
                </a:solidFill>
                <a:latin typeface="Consolas" panose="020B0609020204030204" pitchFamily="49" charset="0"/>
              </a:rPr>
              <a:t>&gt;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Three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Four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&lt;ul</a:t>
            </a:r>
            <a:r>
              <a:rPr lang="it-IT" sz="2400">
                <a:solidFill>
                  <a:srgbClr val="000000"/>
                </a:solidFill>
                <a:latin typeface="Consolas" panose="020B0609020204030204" pitchFamily="49" charset="0"/>
              </a:rPr>
              <a:t> </a:t>
            </a:r>
            <a:r>
              <a:rPr lang="it-IT" sz="2400">
                <a:solidFill>
                  <a:srgbClr val="FF0000"/>
                </a:solidFill>
                <a:latin typeface="Consolas" panose="020B0609020204030204" pitchFamily="49" charset="0"/>
              </a:rPr>
              <a:t>type</a:t>
            </a:r>
            <a:r>
              <a:rPr lang="it-IT" sz="2400">
                <a:solidFill>
                  <a:srgbClr val="000000"/>
                </a:solidFill>
                <a:latin typeface="Consolas" panose="020B0609020204030204" pitchFamily="49" charset="0"/>
              </a:rPr>
              <a:t>=</a:t>
            </a:r>
            <a:r>
              <a:rPr lang="it-IT" sz="2400">
                <a:solidFill>
                  <a:srgbClr val="0000FF"/>
                </a:solidFill>
                <a:latin typeface="Consolas" panose="020B0609020204030204" pitchFamily="49" charset="0"/>
              </a:rPr>
              <a:t>"square"</a:t>
            </a:r>
            <a:r>
              <a:rPr lang="it-IT" sz="2400">
                <a:solidFill>
                  <a:srgbClr val="800000"/>
                </a:solidFill>
                <a:latin typeface="Consolas" panose="020B0609020204030204" pitchFamily="49" charset="0"/>
              </a:rPr>
              <a:t>&gt;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Five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&lt;li&gt;</a:t>
            </a:r>
            <a:r>
              <a:rPr lang="it-IT" sz="2400">
                <a:solidFill>
                  <a:srgbClr val="000000"/>
                </a:solidFill>
                <a:latin typeface="Consolas" panose="020B0609020204030204" pitchFamily="49" charset="0"/>
              </a:rPr>
              <a:t> Six </a:t>
            </a:r>
            <a:r>
              <a:rPr lang="it-IT" sz="2400">
                <a:solidFill>
                  <a:srgbClr val="800000"/>
                </a:solidFill>
                <a:latin typeface="Consolas" panose="020B0609020204030204" pitchFamily="49" charset="0"/>
              </a:rPr>
              <a:t>&lt;/li&gt;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&lt;/ul&gt;</a:t>
            </a:r>
            <a:endParaRPr lang="it-IT" sz="2400">
              <a:solidFill>
                <a:srgbClr val="000000"/>
              </a:solidFill>
              <a:latin typeface="Consolas" panose="020B0609020204030204" pitchFamily="49" charset="0"/>
            </a:endParaRPr>
          </a:p>
          <a:p>
            <a:r>
              <a:rPr lang="it-IT" sz="2400">
                <a:solidFill>
                  <a:srgbClr val="000000"/>
                </a:solidFill>
                <a:latin typeface="Consolas" panose="020B0609020204030204" pitchFamily="49" charset="0"/>
              </a:rPr>
              <a:t>    </a:t>
            </a:r>
            <a:r>
              <a:rPr lang="it-IT" sz="2400">
                <a:solidFill>
                  <a:srgbClr val="800000"/>
                </a:solidFill>
                <a:latin typeface="Consolas" panose="020B0609020204030204" pitchFamily="49" charset="0"/>
              </a:rPr>
              <a:t>&lt;/ul&gt;</a:t>
            </a:r>
            <a:endParaRPr lang="it-IT" sz="2400">
              <a:solidFill>
                <a:srgbClr val="000000"/>
              </a:solidFill>
              <a:latin typeface="Consolas" panose="020B0609020204030204" pitchFamily="49" charset="0"/>
            </a:endParaRPr>
          </a:p>
          <a:p>
            <a:r>
              <a:rPr lang="it-IT" sz="2400">
                <a:solidFill>
                  <a:srgbClr val="800000"/>
                </a:solidFill>
                <a:latin typeface="Consolas" panose="020B0609020204030204" pitchFamily="49" charset="0"/>
              </a:rPr>
              <a:t>&lt;/ul&gt;</a:t>
            </a:r>
            <a:endParaRPr lang="it-IT" sz="2400" b="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7789025" y="1006095"/>
            <a:ext cx="2743200" cy="2062103"/>
          </a:xfrm>
          <a:prstGeom prst="rect">
            <a:avLst/>
          </a:prstGeom>
          <a:noFill/>
          <a:ln w="9525">
            <a:noFill/>
            <a:miter lim="800000"/>
          </a:ln>
          <a:effectLst/>
        </p:spPr>
        <p:txBody>
          <a:bodyPr wrap="square">
            <a:spAutoFit/>
          </a:bodyPr>
          <a:lstStyle/>
          <a:p>
            <a:endParaRPr lang="en-US" altLang="zh-CN" sz="2800" b="1">
              <a:ea typeface="宋体" pitchFamily="2" charset="-122"/>
            </a:endParaRPr>
          </a:p>
          <a:p>
            <a:r>
              <a:rPr lang="en-US" altLang="zh-CN" sz="2800" b="1">
                <a:ea typeface="宋体" pitchFamily="2" charset="-122"/>
              </a:rPr>
              <a:t>Types:</a:t>
            </a:r>
          </a:p>
          <a:p>
            <a:r>
              <a:rPr lang="en-US" altLang="zh-CN" sz="2400">
                <a:ea typeface="宋体" pitchFamily="2" charset="-122"/>
              </a:rPr>
              <a:t>Type = disc (default)</a:t>
            </a:r>
          </a:p>
          <a:p>
            <a:r>
              <a:rPr lang="en-US" altLang="zh-CN" sz="2400">
                <a:ea typeface="宋体" pitchFamily="2" charset="-122"/>
              </a:rPr>
              <a:t>Type = circle</a:t>
            </a:r>
          </a:p>
          <a:p>
            <a:r>
              <a:rPr lang="en-US" altLang="zh-CN" sz="2400">
                <a:ea typeface="宋体" pitchFamily="2" charset="-122"/>
              </a:rPr>
              <a:t>Type = square</a:t>
            </a:r>
          </a:p>
        </p:txBody>
      </p:sp>
      <p:cxnSp>
        <p:nvCxnSpPr>
          <p:cNvPr id="6" name="Straight Arrow Connector 5"/>
          <p:cNvCxnSpPr/>
          <p:nvPr/>
        </p:nvCxnSpPr>
        <p:spPr>
          <a:xfrm flipH="1" flipV="1">
            <a:off x="4247804" y="2327564"/>
            <a:ext cx="3541221" cy="14408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H="1">
            <a:off x="4754880" y="2838589"/>
            <a:ext cx="3034146" cy="45583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7828838" y="3568879"/>
            <a:ext cx="1103187" cy="461665"/>
          </a:xfrm>
          <a:prstGeom prst="rect">
            <a:avLst/>
          </a:prstGeom>
          <a:noFill/>
        </p:spPr>
        <p:txBody>
          <a:bodyPr wrap="none" rtlCol="0">
            <a:spAutoFit/>
          </a:bodyPr>
          <a:lstStyle/>
          <a:p>
            <a:r>
              <a:rPr lang="en-IN" sz="2400" b="1"/>
              <a:t>Output</a:t>
            </a:r>
            <a:endParaRPr lang="en-US" b="1"/>
          </a:p>
        </p:txBody>
      </p:sp>
      <p:pic>
        <p:nvPicPr>
          <p:cNvPr id="11" name="Picture 2"/>
          <p:cNvPicPr>
            <a:picLocks noChangeAspect="1" noChangeArrowheads="1"/>
          </p:cNvPicPr>
          <p:nvPr/>
        </p:nvPicPr>
        <p:blipFill>
          <a:blip r:embed="rId2" cstate="print"/>
          <a:stretch>
            <a:fillRect/>
          </a:stretch>
        </p:blipFill>
        <p:spPr bwMode="auto">
          <a:xfrm>
            <a:off x="7789025" y="4030544"/>
            <a:ext cx="2584669" cy="1705238"/>
          </a:xfrm>
          <a:prstGeom prst="rect">
            <a:avLst/>
          </a:prstGeom>
          <a:noFill/>
          <a:ln w="9525">
            <a:noFill/>
            <a:miter lim="800000"/>
          </a:ln>
        </p:spPr>
      </p:pic>
    </p:spTree>
    <p:extLst>
      <p:ext uri="{BB962C8B-B14F-4D97-AF65-F5344CB8AC3E}">
        <p14:creationId xmlns="" xmlns:p14="http://schemas.microsoft.com/office/powerpoint/2010/main" val="10177043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8"/>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51" presetClass="entr" presetSubtype="0" fill="hold" grpId="0" nodeType="clickEffect">
                                  <p:stCondLst>
                                    <p:cond delay="0"/>
                                  </p:stCondLst>
                                  <p:childTnLst>
                                    <p:set>
                                      <p:cBhvr>
                                        <p:cTn id="66" dur="1" fill="hold">
                                          <p:stCondLst>
                                            <p:cond delay="0"/>
                                          </p:stCondLst>
                                        </p:cTn>
                                        <p:tgtEl>
                                          <p:spTgt spid="10"/>
                                        </p:tgtEl>
                                        <p:attrNameLst>
                                          <p:attrName>style.visibility</p:attrName>
                                        </p:attrNameLst>
                                      </p:cBhvr>
                                      <p:to>
                                        <p:strVal val="visible"/>
                                      </p:to>
                                    </p:set>
                                    <p:animEffect transition="in" filter="fade">
                                      <p:cBhvr>
                                        <p:cTn id="67" dur="770" decel="100000"/>
                                        <p:tgtEl>
                                          <p:spTgt spid="10"/>
                                        </p:tgtEl>
                                      </p:cBhvr>
                                    </p:animEffect>
                                    <p:animScale>
                                      <p:cBhvr>
                                        <p:cTn id="68" dur="770" decel="100000"/>
                                        <p:tgtEl>
                                          <p:spTgt spid="10"/>
                                        </p:tgtEl>
                                      </p:cBhvr>
                                      <p:from x="10000" y="10000"/>
                                      <p:to x="200000" y="450000"/>
                                    </p:animScale>
                                    <p:animScale>
                                      <p:cBhvr>
                                        <p:cTn id="69" dur="1230" accel="100000" fill="hold">
                                          <p:stCondLst>
                                            <p:cond delay="770"/>
                                          </p:stCondLst>
                                        </p:cTn>
                                        <p:tgtEl>
                                          <p:spTgt spid="10"/>
                                        </p:tgtEl>
                                      </p:cBhvr>
                                      <p:from x="200000" y="450000"/>
                                      <p:to x="100000" y="100000"/>
                                    </p:animScale>
                                    <p:set>
                                      <p:cBhvr>
                                        <p:cTn id="70" dur="770" fill="hold"/>
                                        <p:tgtEl>
                                          <p:spTgt spid="10"/>
                                        </p:tgtEl>
                                        <p:attrNameLst>
                                          <p:attrName>ppt_x</p:attrName>
                                        </p:attrNameLst>
                                      </p:cBhvr>
                                      <p:to>
                                        <p:strVal val="(0.5)"/>
                                      </p:to>
                                    </p:set>
                                    <p:anim from="(0.5)" to="(#ppt_x)" calcmode="lin" valueType="num">
                                      <p:cBhvr>
                                        <p:cTn id="71" dur="1230" accel="100000" fill="hold">
                                          <p:stCondLst>
                                            <p:cond delay="770"/>
                                          </p:stCondLst>
                                        </p:cTn>
                                        <p:tgtEl>
                                          <p:spTgt spid="10"/>
                                        </p:tgtEl>
                                        <p:attrNameLst>
                                          <p:attrName>ppt_x</p:attrName>
                                        </p:attrNameLst>
                                      </p:cBhvr>
                                    </p:anim>
                                    <p:set>
                                      <p:cBhvr>
                                        <p:cTn id="72" dur="770" fill="hold"/>
                                        <p:tgtEl>
                                          <p:spTgt spid="10"/>
                                        </p:tgtEl>
                                        <p:attrNameLst>
                                          <p:attrName>ppt_y</p:attrName>
                                        </p:attrNameLst>
                                      </p:cBhvr>
                                      <p:to>
                                        <p:strVal val="(#ppt_y+0.4)"/>
                                      </p:to>
                                    </p:set>
                                    <p:anim from="(#ppt_y+0.4)" to="(#ppt_y)" calcmode="lin" valueType="num">
                                      <p:cBhvr>
                                        <p:cTn id="73" dur="1230" accel="100000" fill="hold">
                                          <p:stCondLst>
                                            <p:cond delay="770"/>
                                          </p:stCondLst>
                                        </p:cTn>
                                        <p:tgtEl>
                                          <p:spTgt spid="10"/>
                                        </p:tgtEl>
                                        <p:attrNameLst>
                                          <p:attrName>ppt_y</p:attrName>
                                        </p:attrNameLst>
                                      </p:cBhvr>
                                    </p:anim>
                                  </p:childTnLst>
                                </p:cTn>
                              </p:par>
                              <p:par>
                                <p:cTn id="74" presetID="51" presetClass="entr" presetSubtype="0" fill="hold" nodeType="withEffect">
                                  <p:stCondLst>
                                    <p:cond delay="0"/>
                                  </p:stCondLst>
                                  <p:childTnLst>
                                    <p:set>
                                      <p:cBhvr>
                                        <p:cTn id="75" dur="1" fill="hold">
                                          <p:stCondLst>
                                            <p:cond delay="0"/>
                                          </p:stCondLst>
                                        </p:cTn>
                                        <p:tgtEl>
                                          <p:spTgt spid="11"/>
                                        </p:tgtEl>
                                        <p:attrNameLst>
                                          <p:attrName>style.visibility</p:attrName>
                                        </p:attrNameLst>
                                      </p:cBhvr>
                                      <p:to>
                                        <p:strVal val="visible"/>
                                      </p:to>
                                    </p:set>
                                    <p:animEffect transition="in" filter="fade">
                                      <p:cBhvr>
                                        <p:cTn id="76" dur="770" decel="100000"/>
                                        <p:tgtEl>
                                          <p:spTgt spid="11"/>
                                        </p:tgtEl>
                                      </p:cBhvr>
                                    </p:animEffect>
                                    <p:animScale>
                                      <p:cBhvr>
                                        <p:cTn id="77" dur="770" decel="100000"/>
                                        <p:tgtEl>
                                          <p:spTgt spid="11"/>
                                        </p:tgtEl>
                                      </p:cBhvr>
                                      <p:from x="10000" y="10000"/>
                                      <p:to x="200000" y="450000"/>
                                    </p:animScale>
                                    <p:animScale>
                                      <p:cBhvr>
                                        <p:cTn id="78" dur="1230" accel="100000" fill="hold">
                                          <p:stCondLst>
                                            <p:cond delay="770"/>
                                          </p:stCondLst>
                                        </p:cTn>
                                        <p:tgtEl>
                                          <p:spTgt spid="11"/>
                                        </p:tgtEl>
                                      </p:cBhvr>
                                      <p:from x="200000" y="450000"/>
                                      <p:to x="100000" y="100000"/>
                                    </p:animScale>
                                    <p:set>
                                      <p:cBhvr>
                                        <p:cTn id="79" dur="770" fill="hold"/>
                                        <p:tgtEl>
                                          <p:spTgt spid="11"/>
                                        </p:tgtEl>
                                        <p:attrNameLst>
                                          <p:attrName>ppt_x</p:attrName>
                                        </p:attrNameLst>
                                      </p:cBhvr>
                                      <p:to>
                                        <p:strVal val="(0.5)"/>
                                      </p:to>
                                    </p:set>
                                    <p:anim from="(0.5)" to="(#ppt_x)" calcmode="lin" valueType="num">
                                      <p:cBhvr>
                                        <p:cTn id="80" dur="1230" accel="100000" fill="hold">
                                          <p:stCondLst>
                                            <p:cond delay="770"/>
                                          </p:stCondLst>
                                        </p:cTn>
                                        <p:tgtEl>
                                          <p:spTgt spid="11"/>
                                        </p:tgtEl>
                                        <p:attrNameLst>
                                          <p:attrName>ppt_x</p:attrName>
                                        </p:attrNameLst>
                                      </p:cBhvr>
                                    </p:anim>
                                    <p:set>
                                      <p:cBhvr>
                                        <p:cTn id="81" dur="770" fill="hold"/>
                                        <p:tgtEl>
                                          <p:spTgt spid="11"/>
                                        </p:tgtEl>
                                        <p:attrNameLst>
                                          <p:attrName>ppt_y</p:attrName>
                                        </p:attrNameLst>
                                      </p:cBhvr>
                                      <p:to>
                                        <p:strVal val="(#ppt_y+0.4)"/>
                                      </p:to>
                                    </p:set>
                                    <p:anim from="(#ppt_y+0.4)" to="(#ppt_y)" calcmode="lin" valueType="num">
                                      <p:cBhvr>
                                        <p:cTn id="82" dur="1230" accel="100000" fill="hold">
                                          <p:stCondLst>
                                            <p:cond delay="770"/>
                                          </p:stCondLst>
                                        </p:cTn>
                                        <p:tgtEl>
                                          <p:spTgt spid="11"/>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1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6) &lt;a&gt; Anchor Tag (Hyperlinks)</a:t>
            </a:r>
          </a:p>
        </p:txBody>
      </p:sp>
      <p:sp>
        <p:nvSpPr>
          <p:cNvPr id="3" name="Content Placeholder 2"/>
          <p:cNvSpPr>
            <a:spLocks noGrp="1"/>
          </p:cNvSpPr>
          <p:nvPr>
            <p:ph idx="1"/>
          </p:nvPr>
        </p:nvSpPr>
        <p:spPr/>
        <p:txBody>
          <a:bodyPr/>
          <a:lstStyle/>
          <a:p>
            <a:r>
              <a:rPr lang="en-US"/>
              <a:t>The &lt;a&gt; tag defines a hyperlink, which is used to link from one page to another.</a:t>
            </a:r>
          </a:p>
          <a:p>
            <a:r>
              <a:rPr lang="en-US"/>
              <a:t>An Anchor tag have 3 important attributes:</a:t>
            </a:r>
          </a:p>
          <a:p>
            <a:pPr lvl="1"/>
            <a:r>
              <a:rPr lang="en-US"/>
              <a:t>the </a:t>
            </a:r>
            <a:r>
              <a:rPr lang="en-US" b="1" err="1"/>
              <a:t>href</a:t>
            </a:r>
            <a:r>
              <a:rPr lang="en-US"/>
              <a:t> attribute (</a:t>
            </a:r>
            <a:r>
              <a:rPr lang="en-US" b="1"/>
              <a:t>h</a:t>
            </a:r>
            <a:r>
              <a:rPr lang="en-US"/>
              <a:t>ypertext </a:t>
            </a:r>
            <a:r>
              <a:rPr lang="en-US" b="1"/>
              <a:t>ref</a:t>
            </a:r>
            <a:r>
              <a:rPr lang="en-US"/>
              <a:t>erence) defines the target address of the document.</a:t>
            </a:r>
          </a:p>
          <a:p>
            <a:pPr lvl="1"/>
            <a:r>
              <a:rPr lang="en-US"/>
              <a:t>the </a:t>
            </a:r>
            <a:r>
              <a:rPr lang="en-US" b="1"/>
              <a:t>name</a:t>
            </a:r>
            <a:r>
              <a:rPr lang="en-US"/>
              <a:t> attribute of the anchor tag can be used to enable users to “jump” to a specific point on a page.</a:t>
            </a:r>
          </a:p>
          <a:p>
            <a:pPr lvl="1"/>
            <a:r>
              <a:rPr lang="en-US"/>
              <a:t>the </a:t>
            </a:r>
            <a:r>
              <a:rPr lang="en-US" b="1"/>
              <a:t>target</a:t>
            </a:r>
            <a:r>
              <a:rPr lang="en-US"/>
              <a:t> attribute specifies how the destination page or the target document should be opened.      </a:t>
            </a:r>
            <a:r>
              <a:rPr lang="en-US">
                <a:latin typeface="Consolas" panose="020B0609020204030204" pitchFamily="49" charset="0"/>
              </a:rPr>
              <a:t>target="_ blank"</a:t>
            </a:r>
            <a:r>
              <a:rPr lang="en-US"/>
              <a:t> is used for opening of the target page in a new tab.</a:t>
            </a:r>
          </a:p>
          <a:p>
            <a:r>
              <a:rPr lang="en-US"/>
              <a:t>Link to an absolute URL:</a:t>
            </a:r>
          </a:p>
          <a:p>
            <a:pPr lvl="1"/>
            <a:r>
              <a:rPr lang="en-US"/>
              <a:t>Example,  &lt;a </a:t>
            </a:r>
            <a:r>
              <a:rPr lang="en-US" err="1"/>
              <a:t>href="http://</a:t>
            </a:r>
            <a:r>
              <a:rPr lang="en-US"/>
              <a:t>www.darshan.ac.in"&gt; Darshan &lt;/a&gt;.</a:t>
            </a:r>
          </a:p>
          <a:p>
            <a:r>
              <a:rPr lang="en-US"/>
              <a:t>Link to a relative URL:</a:t>
            </a:r>
          </a:p>
          <a:p>
            <a:pPr lvl="1"/>
            <a:r>
              <a:rPr lang="en-US"/>
              <a:t>Example, &lt;a href=“./index.php"&gt; Home &lt;/a&gt;.</a:t>
            </a:r>
          </a:p>
          <a:p>
            <a:r>
              <a:rPr lang="en-US"/>
              <a:t>Link to a section within a URL: </a:t>
            </a:r>
          </a:p>
          <a:p>
            <a:pPr lvl="1"/>
            <a:r>
              <a:rPr lang="en-US"/>
              <a:t>Example, &lt;a </a:t>
            </a:r>
            <a:r>
              <a:rPr lang="en-US" err="1"/>
              <a:t>href=“#reference</a:t>
            </a:r>
            <a:r>
              <a:rPr lang="en-US"/>
              <a:t>"&gt; Reference Section. &lt;/a&gt;.</a:t>
            </a:r>
          </a:p>
        </p:txBody>
      </p:sp>
    </p:spTree>
    <p:extLst>
      <p:ext uri="{BB962C8B-B14F-4D97-AF65-F5344CB8AC3E}">
        <p14:creationId xmlns="" xmlns:p14="http://schemas.microsoft.com/office/powerpoint/2010/main" val="35046559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7) Images</a:t>
            </a:r>
          </a:p>
        </p:txBody>
      </p:sp>
      <p:sp>
        <p:nvSpPr>
          <p:cNvPr id="3" name="Content Placeholder 2"/>
          <p:cNvSpPr>
            <a:spLocks noGrp="1"/>
          </p:cNvSpPr>
          <p:nvPr>
            <p:ph idx="1"/>
          </p:nvPr>
        </p:nvSpPr>
        <p:spPr/>
        <p:txBody>
          <a:bodyPr/>
          <a:lstStyle/>
          <a:p>
            <a:r>
              <a:rPr lang="en-US"/>
              <a:t>The HTML &lt;img&gt; element embeds an image into the document.</a:t>
            </a:r>
          </a:p>
          <a:p>
            <a:r>
              <a:rPr lang="en-US"/>
              <a:t>Syntax: 	</a:t>
            </a:r>
            <a:r>
              <a:rPr lang="en-US">
                <a:latin typeface="Consolas" panose="020B0609020204030204" pitchFamily="49" charset="0"/>
              </a:rPr>
              <a:t>&lt;img src= "pathToImage" /&gt;</a:t>
            </a:r>
          </a:p>
          <a:p>
            <a:r>
              <a:rPr lang="en-US"/>
              <a:t>Attributes:</a:t>
            </a:r>
          </a:p>
          <a:p>
            <a:pPr lvl="1"/>
            <a:r>
              <a:rPr lang="en-US"/>
              <a:t>the </a:t>
            </a:r>
            <a:r>
              <a:rPr lang="en-US" b="1" err="1"/>
              <a:t>src </a:t>
            </a:r>
            <a:r>
              <a:rPr lang="en-US"/>
              <a:t>attribute is required, and contains the path to the image we want to embed.</a:t>
            </a:r>
          </a:p>
          <a:p>
            <a:pPr lvl="1"/>
            <a:r>
              <a:rPr lang="en-US"/>
              <a:t>the </a:t>
            </a:r>
            <a:r>
              <a:rPr lang="en-US" b="1"/>
              <a:t>alt </a:t>
            </a:r>
            <a:r>
              <a:rPr lang="en-US"/>
              <a:t>attribute holds a text description of the image, which isn't mandatory but is incredibly useful for accessibility (screen readers read this description out to their users so they know what the image means). Alt text is also displayed on the page if the image can't be loaded for some reason: for example, network errors, content blocking etc…</a:t>
            </a:r>
          </a:p>
          <a:p>
            <a:pPr lvl="1"/>
            <a:r>
              <a:rPr lang="en-US"/>
              <a:t>the </a:t>
            </a:r>
            <a:r>
              <a:rPr lang="en-US" b="1"/>
              <a:t>width</a:t>
            </a:r>
            <a:r>
              <a:rPr lang="en-US"/>
              <a:t> &amp; </a:t>
            </a:r>
            <a:r>
              <a:rPr lang="en-US" b="1"/>
              <a:t>height</a:t>
            </a:r>
            <a:r>
              <a:rPr lang="en-US"/>
              <a:t> attribute can be in units of pixels or percentage of page or frame.</a:t>
            </a:r>
          </a:p>
          <a:p>
            <a:pPr lvl="1"/>
            <a:r>
              <a:rPr lang="en-US"/>
              <a:t>the </a:t>
            </a:r>
            <a:r>
              <a:rPr lang="en-US" b="1"/>
              <a:t>align </a:t>
            </a:r>
            <a:r>
              <a:rPr lang="en-US"/>
              <a:t>attribute </a:t>
            </a:r>
            <a:r>
              <a:rPr lang="en-US">
                <a:solidFill>
                  <a:schemeClr val="accent6">
                    <a:lumMod val="60000"/>
                    <a:lumOff val="40000"/>
                  </a:schemeClr>
                </a:solidFill>
              </a:rPr>
              <a:t>(currently deprecated)</a:t>
            </a:r>
            <a:r>
              <a:rPr lang="en-US"/>
              <a:t> will aligns the image with its surrounding context (Use the float and/or vertical-align CSS properties instead of this attribute).</a:t>
            </a:r>
            <a:endParaRPr lang="en-US" b="1"/>
          </a:p>
          <a:p>
            <a:pPr lvl="1"/>
            <a:endParaRPr lang="en-US"/>
          </a:p>
        </p:txBody>
      </p:sp>
    </p:spTree>
    <p:extLst>
      <p:ext uri="{BB962C8B-B14F-4D97-AF65-F5344CB8AC3E}">
        <p14:creationId xmlns="" xmlns:p14="http://schemas.microsoft.com/office/powerpoint/2010/main" val="74543402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8) Table</a:t>
            </a:r>
          </a:p>
        </p:txBody>
      </p:sp>
      <p:sp>
        <p:nvSpPr>
          <p:cNvPr id="4" name="Text Box 4"/>
          <p:cNvSpPr txBox="1">
            <a:spLocks noChangeArrowheads="1"/>
          </p:cNvSpPr>
          <p:nvPr/>
        </p:nvSpPr>
        <p:spPr bwMode="auto">
          <a:xfrm>
            <a:off x="326177" y="1006095"/>
            <a:ext cx="8360623" cy="5632311"/>
          </a:xfrm>
          <a:prstGeom prst="rect">
            <a:avLst/>
          </a:prstGeom>
          <a:noFill/>
          <a:ln w="9525">
            <a:noFill/>
            <a:miter lim="800000"/>
          </a:ln>
          <a:effectLst/>
        </p:spPr>
        <p:txBody>
          <a:bodyPr wrap="square">
            <a:spAutoFit/>
          </a:bodyPr>
          <a:lstStyle/>
          <a:p>
            <a:r>
              <a:rPr lang="en-US" sz="2400">
                <a:solidFill>
                  <a:srgbClr val="800000"/>
                </a:solidFill>
                <a:latin typeface="Consolas" panose="020B0609020204030204" pitchFamily="49" charset="0"/>
              </a:rPr>
              <a:t>&lt;table</a:t>
            </a:r>
            <a:r>
              <a:rPr lang="en-US" sz="2400">
                <a:solidFill>
                  <a:srgbClr val="000000"/>
                </a:solidFill>
                <a:latin typeface="Consolas" panose="020B0609020204030204" pitchFamily="49" charset="0"/>
              </a:rPr>
              <a:t> </a:t>
            </a:r>
            <a:r>
              <a:rPr lang="en-US" sz="2400">
                <a:solidFill>
                  <a:srgbClr val="CD3131"/>
                </a:solidFill>
                <a:latin typeface="Consolas" panose="020B0609020204030204" pitchFamily="49" charset="0"/>
              </a:rPr>
              <a:t>border</a:t>
            </a:r>
            <a:r>
              <a:rPr lang="en-US" sz="2400">
                <a:solidFill>
                  <a:srgbClr val="000000"/>
                </a:solidFill>
                <a:latin typeface="Consolas" panose="020B0609020204030204" pitchFamily="49" charset="0"/>
              </a:rPr>
              <a:t>=</a:t>
            </a:r>
            <a:r>
              <a:rPr lang="en-US" sz="2400">
                <a:solidFill>
                  <a:srgbClr val="0000FF"/>
                </a:solidFill>
                <a:latin typeface="Consolas" panose="020B0609020204030204" pitchFamily="49" charset="0"/>
              </a:rPr>
              <a:t>1</a:t>
            </a:r>
            <a:r>
              <a:rPr lang="en-US" sz="2400">
                <a:solidFill>
                  <a:srgbClr val="800000"/>
                </a:solidFill>
                <a:latin typeface="Consolas" panose="020B0609020204030204" pitchFamily="49" charset="0"/>
              </a:rPr>
              <a:t>&gt;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&lt;caption&gt;</a:t>
            </a:r>
            <a:r>
              <a:rPr lang="en-US" sz="2400">
                <a:solidFill>
                  <a:srgbClr val="000000"/>
                </a:solidFill>
                <a:latin typeface="Consolas" panose="020B0609020204030204" pitchFamily="49" charset="0"/>
              </a:rPr>
              <a:t>Table Caption</a:t>
            </a:r>
            <a:r>
              <a:rPr lang="en-US" sz="2400">
                <a:solidFill>
                  <a:srgbClr val="800000"/>
                </a:solidFill>
                <a:latin typeface="Consolas" panose="020B0609020204030204" pitchFamily="49" charset="0"/>
              </a:rPr>
              <a:t>&lt;/caption&gt;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&lt;th&gt;</a:t>
            </a:r>
            <a:r>
              <a:rPr lang="en-US" sz="2400">
                <a:solidFill>
                  <a:srgbClr val="000000"/>
                </a:solidFill>
                <a:latin typeface="Consolas" panose="020B0609020204030204" pitchFamily="49" charset="0"/>
              </a:rPr>
              <a:t>Heading1</a:t>
            </a:r>
            <a:r>
              <a:rPr lang="en-US" sz="2400">
                <a:solidFill>
                  <a:srgbClr val="800000"/>
                </a:solidFill>
                <a:latin typeface="Consolas" panose="020B0609020204030204" pitchFamily="49" charset="0"/>
              </a:rPr>
              <a:t>&lt;/th&gt;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a:t>
            </a:r>
            <a:r>
              <a:rPr lang="en-US" sz="2400" err="1">
                <a:solidFill>
                  <a:srgbClr val="800000"/>
                </a:solidFill>
                <a:latin typeface="Consolas" panose="020B0609020204030204" pitchFamily="49" charset="0"/>
              </a:rPr>
              <a:t>th&gt;</a:t>
            </a:r>
            <a:r>
              <a:rPr lang="en-US" sz="2400">
                <a:solidFill>
                  <a:srgbClr val="000000"/>
                </a:solidFill>
                <a:latin typeface="Consolas" panose="020B0609020204030204" pitchFamily="49" charset="0"/>
              </a:rPr>
              <a:t>Heading2</a:t>
            </a:r>
            <a:r>
              <a:rPr lang="en-US" sz="2400">
                <a:solidFill>
                  <a:srgbClr val="800000"/>
                </a:solidFill>
                <a:latin typeface="Consolas" panose="020B0609020204030204" pitchFamily="49" charset="0"/>
              </a:rPr>
              <a:t>&lt;/th&gt;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&lt;td&gt;</a:t>
            </a:r>
            <a:r>
              <a:rPr lang="en-US" sz="2400">
                <a:solidFill>
                  <a:srgbClr val="000000"/>
                </a:solidFill>
                <a:latin typeface="Consolas" panose="020B0609020204030204" pitchFamily="49" charset="0"/>
              </a:rPr>
              <a:t>Row1 Col1 Data</a:t>
            </a:r>
            <a:r>
              <a:rPr lang="en-US" sz="2400">
                <a:solidFill>
                  <a:srgbClr val="800000"/>
                </a:solidFill>
                <a:latin typeface="Consolas" panose="020B0609020204030204" pitchFamily="49" charset="0"/>
              </a:rPr>
              <a:t>&lt;/td&gt;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&lt;td&gt;</a:t>
            </a:r>
            <a:r>
              <a:rPr lang="en-US" sz="2400">
                <a:solidFill>
                  <a:srgbClr val="000000"/>
                </a:solidFill>
                <a:latin typeface="Consolas" panose="020B0609020204030204" pitchFamily="49" charset="0"/>
              </a:rPr>
              <a:t>Row1 Col2 Data</a:t>
            </a:r>
            <a:r>
              <a:rPr lang="en-US" sz="2400">
                <a:solidFill>
                  <a:srgbClr val="800000"/>
                </a:solidFill>
                <a:latin typeface="Consolas" panose="020B0609020204030204" pitchFamily="49" charset="0"/>
              </a:rPr>
              <a:t>&lt;/td&gt;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&lt;td&gt;</a:t>
            </a:r>
            <a:r>
              <a:rPr lang="en-US" sz="2400">
                <a:solidFill>
                  <a:srgbClr val="000000"/>
                </a:solidFill>
                <a:latin typeface="Consolas" panose="020B0609020204030204" pitchFamily="49" charset="0"/>
              </a:rPr>
              <a:t>Row2 Col1 Data</a:t>
            </a:r>
            <a:r>
              <a:rPr lang="en-US" sz="2400">
                <a:solidFill>
                  <a:srgbClr val="800000"/>
                </a:solidFill>
                <a:latin typeface="Consolas" panose="020B0609020204030204" pitchFamily="49" charset="0"/>
              </a:rPr>
              <a:t>&lt;/td&gt;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&lt;td&gt;</a:t>
            </a:r>
            <a:r>
              <a:rPr lang="en-US" sz="2400">
                <a:solidFill>
                  <a:srgbClr val="000000"/>
                </a:solidFill>
                <a:latin typeface="Consolas" panose="020B0609020204030204" pitchFamily="49" charset="0"/>
              </a:rPr>
              <a:t>Row2 Col2 Data</a:t>
            </a:r>
            <a:r>
              <a:rPr lang="en-US" sz="2400">
                <a:solidFill>
                  <a:srgbClr val="800000"/>
                </a:solidFill>
                <a:latin typeface="Consolas" panose="020B0609020204030204" pitchFamily="49" charset="0"/>
              </a:rPr>
              <a:t>&lt;/td&gt;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&lt;/tr&gt;</a:t>
            </a:r>
            <a:endParaRPr lang="en-US" sz="2400">
              <a:solidFill>
                <a:srgbClr val="000000"/>
              </a:solidFill>
              <a:latin typeface="Consolas" panose="020B0609020204030204" pitchFamily="49" charset="0"/>
            </a:endParaRPr>
          </a:p>
          <a:p>
            <a:r>
              <a:rPr lang="en-US" sz="2400">
                <a:solidFill>
                  <a:srgbClr val="800000"/>
                </a:solidFill>
                <a:latin typeface="Consolas" panose="020B0609020204030204" pitchFamily="49" charset="0"/>
              </a:rPr>
              <a:t>&lt;/table&gt;</a:t>
            </a:r>
            <a:r>
              <a:rPr lang="en-US" sz="2400">
                <a:solidFill>
                  <a:srgbClr val="000000"/>
                </a:solidFill>
                <a:latin typeface="Consolas" panose="020B0609020204030204" pitchFamily="49" charset="0"/>
              </a:rPr>
              <a:t> </a:t>
            </a:r>
            <a:endParaRPr lang="en-US" sz="2400" b="0">
              <a:solidFill>
                <a:srgbClr val="000000"/>
              </a:solidFill>
              <a:effectLst/>
              <a:latin typeface="Consolas" panose="020B0609020204030204" pitchFamily="49" charset="0"/>
            </a:endParaRPr>
          </a:p>
        </p:txBody>
      </p:sp>
      <p:sp>
        <p:nvSpPr>
          <p:cNvPr id="5" name="Text Box 4"/>
          <p:cNvSpPr txBox="1">
            <a:spLocks noChangeArrowheads="1"/>
          </p:cNvSpPr>
          <p:nvPr/>
        </p:nvSpPr>
        <p:spPr bwMode="auto">
          <a:xfrm>
            <a:off x="7006243" y="1006095"/>
            <a:ext cx="4291559" cy="1938992"/>
          </a:xfrm>
          <a:prstGeom prst="rect">
            <a:avLst/>
          </a:prstGeom>
          <a:noFill/>
          <a:ln w="9525">
            <a:noFill/>
            <a:miter lim="800000"/>
          </a:ln>
          <a:effectLst/>
        </p:spPr>
        <p:txBody>
          <a:bodyPr wrap="none">
            <a:spAutoFit/>
          </a:bodyPr>
          <a:lstStyle/>
          <a:p>
            <a:r>
              <a:rPr lang="en-US" altLang="zh-CN" sz="2400">
                <a:ea typeface="宋体" pitchFamily="2" charset="-122"/>
              </a:rPr>
              <a:t>&lt;table&gt;		table tag</a:t>
            </a:r>
          </a:p>
          <a:p>
            <a:r>
              <a:rPr lang="en-US" altLang="zh-CN" sz="2400">
                <a:ea typeface="宋体" pitchFamily="2" charset="-122"/>
              </a:rPr>
              <a:t>&lt;caption&gt; 	optional table title</a:t>
            </a:r>
          </a:p>
          <a:p>
            <a:r>
              <a:rPr lang="en-US" altLang="zh-CN" sz="2400">
                <a:ea typeface="宋体" pitchFamily="2" charset="-122"/>
              </a:rPr>
              <a:t>&lt;tr&gt; 		table row</a:t>
            </a:r>
          </a:p>
          <a:p>
            <a:r>
              <a:rPr lang="en-US" altLang="zh-CN" sz="2400">
                <a:ea typeface="宋体" pitchFamily="2" charset="-122"/>
              </a:rPr>
              <a:t>&lt;th&gt; 		table header</a:t>
            </a:r>
          </a:p>
          <a:p>
            <a:r>
              <a:rPr lang="en-US" altLang="zh-CN" sz="2400">
                <a:ea typeface="宋体" pitchFamily="2" charset="-122"/>
              </a:rPr>
              <a:t>&lt;td&gt;		table data element</a:t>
            </a:r>
          </a:p>
        </p:txBody>
      </p:sp>
      <p:pic>
        <p:nvPicPr>
          <p:cNvPr id="6" name="Picture 2"/>
          <p:cNvPicPr>
            <a:picLocks noChangeAspect="1" noChangeArrowheads="1"/>
          </p:cNvPicPr>
          <p:nvPr/>
        </p:nvPicPr>
        <p:blipFill>
          <a:blip r:embed="rId2" cstate="print">
            <a:extLst>
              <a:ext uri="{28A0092B-C50C-407E-A947-70E740481C1C}">
                <a14:useLocalDpi xmlns="" xmlns:a14="http://schemas.microsoft.com/office/drawing/2010/main" val="0"/>
              </a:ext>
            </a:extLst>
          </a:blip>
          <a:stretch>
            <a:fillRect/>
          </a:stretch>
        </p:blipFill>
        <p:spPr bwMode="auto">
          <a:xfrm>
            <a:off x="6224482" y="3516774"/>
            <a:ext cx="3559898" cy="2389521"/>
          </a:xfrm>
          <a:prstGeom prst="rect">
            <a:avLst/>
          </a:prstGeom>
          <a:noFill/>
          <a:ln w="9525">
            <a:noFill/>
            <a:miter lim="800000"/>
          </a:ln>
        </p:spPr>
      </p:pic>
      <p:sp>
        <p:nvSpPr>
          <p:cNvPr id="7" name="TextBox 6"/>
          <p:cNvSpPr txBox="1"/>
          <p:nvPr/>
        </p:nvSpPr>
        <p:spPr>
          <a:xfrm>
            <a:off x="6224482" y="3059422"/>
            <a:ext cx="1103187" cy="461665"/>
          </a:xfrm>
          <a:prstGeom prst="rect">
            <a:avLst/>
          </a:prstGeom>
          <a:noFill/>
        </p:spPr>
        <p:txBody>
          <a:bodyPr wrap="none" rtlCol="0">
            <a:spAutoFit/>
          </a:bodyPr>
          <a:lstStyle/>
          <a:p>
            <a:r>
              <a:rPr lang="en-IN" sz="2400" b="1"/>
              <a:t>Output</a:t>
            </a:r>
            <a:endParaRPr lang="en-US" b="1"/>
          </a:p>
        </p:txBody>
      </p:sp>
    </p:spTree>
    <p:extLst>
      <p:ext uri="{BB962C8B-B14F-4D97-AF65-F5344CB8AC3E}">
        <p14:creationId xmlns="" xmlns:p14="http://schemas.microsoft.com/office/powerpoint/2010/main" val="278799278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
                                            <p:txEl>
                                              <p:pRg st="13" end="13"/>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4">
                                            <p:txEl>
                                              <p:pRg st="14" end="14"/>
                                            </p:txEl>
                                          </p:spTgt>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5"/>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p:stCondLst>
                              <p:cond delay="0"/>
                            </p:stCondLst>
                            <p:childTnLst>
                              <p:par>
                                <p:cTn id="69" presetID="51" presetClass="entr" presetSubtype="0" fill="hold" grpId="0" nodeType="click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770" decel="100000"/>
                                        <p:tgtEl>
                                          <p:spTgt spid="7"/>
                                        </p:tgtEl>
                                      </p:cBhvr>
                                    </p:animEffect>
                                    <p:animScale>
                                      <p:cBhvr>
                                        <p:cTn id="72" dur="770" decel="100000"/>
                                        <p:tgtEl>
                                          <p:spTgt spid="7"/>
                                        </p:tgtEl>
                                      </p:cBhvr>
                                      <p:from x="10000" y="10000"/>
                                      <p:to x="200000" y="450000"/>
                                    </p:animScale>
                                    <p:animScale>
                                      <p:cBhvr>
                                        <p:cTn id="73" dur="1230" accel="100000" fill="hold">
                                          <p:stCondLst>
                                            <p:cond delay="770"/>
                                          </p:stCondLst>
                                        </p:cTn>
                                        <p:tgtEl>
                                          <p:spTgt spid="7"/>
                                        </p:tgtEl>
                                      </p:cBhvr>
                                      <p:from x="200000" y="450000"/>
                                      <p:to x="100000" y="100000"/>
                                    </p:animScale>
                                    <p:set>
                                      <p:cBhvr>
                                        <p:cTn id="74" dur="770" fill="hold"/>
                                        <p:tgtEl>
                                          <p:spTgt spid="7"/>
                                        </p:tgtEl>
                                        <p:attrNameLst>
                                          <p:attrName>ppt_x</p:attrName>
                                        </p:attrNameLst>
                                      </p:cBhvr>
                                      <p:to>
                                        <p:strVal val="(0.5)"/>
                                      </p:to>
                                    </p:set>
                                    <p:anim from="(0.5)" to="(#ppt_x)" calcmode="lin" valueType="num">
                                      <p:cBhvr>
                                        <p:cTn id="75" dur="1230" accel="100000" fill="hold">
                                          <p:stCondLst>
                                            <p:cond delay="770"/>
                                          </p:stCondLst>
                                        </p:cTn>
                                        <p:tgtEl>
                                          <p:spTgt spid="7"/>
                                        </p:tgtEl>
                                        <p:attrNameLst>
                                          <p:attrName>ppt_x</p:attrName>
                                        </p:attrNameLst>
                                      </p:cBhvr>
                                    </p:anim>
                                    <p:set>
                                      <p:cBhvr>
                                        <p:cTn id="76" dur="770" fill="hold"/>
                                        <p:tgtEl>
                                          <p:spTgt spid="7"/>
                                        </p:tgtEl>
                                        <p:attrNameLst>
                                          <p:attrName>ppt_y</p:attrName>
                                        </p:attrNameLst>
                                      </p:cBhvr>
                                      <p:to>
                                        <p:strVal val="(#ppt_y+0.4)"/>
                                      </p:to>
                                    </p:set>
                                    <p:anim from="(#ppt_y+0.4)" to="(#ppt_y)" calcmode="lin" valueType="num">
                                      <p:cBhvr>
                                        <p:cTn id="77" dur="1230" accel="100000" fill="hold">
                                          <p:stCondLst>
                                            <p:cond delay="770"/>
                                          </p:stCondLst>
                                        </p:cTn>
                                        <p:tgtEl>
                                          <p:spTgt spid="7"/>
                                        </p:tgtEl>
                                        <p:attrNameLst>
                                          <p:attrName>ppt_y</p:attrName>
                                        </p:attrNameLst>
                                      </p:cBhvr>
                                    </p:anim>
                                  </p:childTnLst>
                                </p:cTn>
                              </p:par>
                            </p:childTnLst>
                          </p:cTn>
                        </p:par>
                        <p:par>
                          <p:cTn id="78" fill="hold" nodeType="afterGroup">
                            <p:stCondLst>
                              <p:cond delay="2000"/>
                            </p:stCondLst>
                            <p:childTnLst>
                              <p:par>
                                <p:cTn id="79" presetID="1" presetClass="entr" presetSubtype="0" fill="hold" nodeType="afterEffect">
                                  <p:stCondLst>
                                    <p:cond delay="0"/>
                                  </p:stCondLst>
                                  <p:childTnLst>
                                    <p:set>
                                      <p:cBhvr>
                                        <p:cTn id="8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5" grpId="0"/>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Forms</a:t>
            </a:r>
          </a:p>
        </p:txBody>
      </p:sp>
      <p:sp>
        <p:nvSpPr>
          <p:cNvPr id="3" name="Content Placeholder 2"/>
          <p:cNvSpPr>
            <a:spLocks noGrp="1"/>
          </p:cNvSpPr>
          <p:nvPr>
            <p:ph idx="1"/>
          </p:nvPr>
        </p:nvSpPr>
        <p:spPr/>
        <p:txBody>
          <a:bodyPr/>
          <a:lstStyle/>
          <a:p>
            <a:pPr marL="342900" lvl="0" indent="-342900" algn="l">
              <a:spcBef>
                <a:spcPct val="20000"/>
              </a:spcBef>
              <a:buClrTx/>
              <a:buFont typeface="Wingdings" panose="05000000000000000000" pitchFamily="2" charset="2"/>
              <a:buChar char="§"/>
              <a:defRPr/>
            </a:pPr>
            <a:r>
              <a:rPr lang="en-US">
                <a:ea typeface="Times New Roman" panose="02020603050405020304" pitchFamily="18" charset="0"/>
                <a:cs typeface="Times New Roman" panose="02020603050405020304" pitchFamily="18" charset="0"/>
              </a:rPr>
              <a:t>HTML forms are used to create GUIs on Web pages</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Usually the purpose is to ask the user for information</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The information is then sent back to the server</a:t>
            </a:r>
          </a:p>
          <a:p>
            <a:pPr marL="342900" lvl="0" indent="-342900" algn="l">
              <a:spcBef>
                <a:spcPct val="20000"/>
              </a:spcBef>
              <a:buClrTx/>
              <a:buFont typeface="Wingdings" panose="05000000000000000000" pitchFamily="2" charset="2"/>
              <a:buChar char="§"/>
              <a:defRPr/>
            </a:pPr>
            <a:r>
              <a:rPr lang="en-US">
                <a:ea typeface="Times New Roman" panose="02020603050405020304" pitchFamily="18" charset="0"/>
                <a:cs typeface="Times New Roman" panose="02020603050405020304" pitchFamily="18" charset="0"/>
              </a:rPr>
              <a:t>A </a:t>
            </a:r>
            <a:r>
              <a:rPr lang="en-US">
                <a:solidFill>
                  <a:schemeClr val="tx2"/>
                </a:solidFill>
                <a:ea typeface="Times New Roman" panose="02020603050405020304" pitchFamily="18" charset="0"/>
                <a:cs typeface="Times New Roman" panose="02020603050405020304" pitchFamily="18" charset="0"/>
              </a:rPr>
              <a:t>form</a:t>
            </a:r>
            <a:r>
              <a:rPr lang="en-US">
                <a:ea typeface="Times New Roman" panose="02020603050405020304" pitchFamily="18" charset="0"/>
                <a:cs typeface="Times New Roman" panose="02020603050405020304" pitchFamily="18" charset="0"/>
              </a:rPr>
              <a:t> is an area that can contain </a:t>
            </a:r>
            <a:r>
              <a:rPr lang="en-US">
                <a:solidFill>
                  <a:schemeClr val="tx2"/>
                </a:solidFill>
                <a:ea typeface="Times New Roman" panose="02020603050405020304" pitchFamily="18" charset="0"/>
                <a:cs typeface="Times New Roman" panose="02020603050405020304" pitchFamily="18" charset="0"/>
              </a:rPr>
              <a:t>form elements</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The syntax is: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&lt;form </a:t>
            </a:r>
            <a:r>
              <a:rPr lang="en-US" b="1" i="1">
                <a:solidFill>
                  <a:schemeClr val="hlink"/>
                </a:solidFill>
                <a:ea typeface="Times New Roman" panose="02020603050405020304" pitchFamily="18" charset="0"/>
                <a:cs typeface="Times New Roman" panose="02020603050405020304" pitchFamily="18" charset="0"/>
              </a:rPr>
              <a:t>parameters</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&gt;</a:t>
            </a:r>
            <a:r>
              <a:rPr lang="en-US" b="1">
                <a:solidFill>
                  <a:schemeClr val="hlink"/>
                </a:solidFill>
                <a:ea typeface="Times New Roman" panose="02020603050405020304" pitchFamily="18" charset="0"/>
                <a:cs typeface="Times New Roman" panose="02020603050405020304" pitchFamily="18" charset="0"/>
              </a:rPr>
              <a:t> </a:t>
            </a:r>
            <a:r>
              <a:rPr lang="en-US" b="1" i="1">
                <a:solidFill>
                  <a:schemeClr val="hlink"/>
                </a:solidFill>
                <a:ea typeface="Times New Roman" panose="02020603050405020304" pitchFamily="18" charset="0"/>
                <a:cs typeface="Times New Roman" panose="02020603050405020304" pitchFamily="18" charset="0"/>
              </a:rPr>
              <a:t>...form elements...</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&lt;/form&gt;</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Form elements include: buttons, checkboxes, text fields, radio buttons, drop-down menus, etc</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Other kinds of HTML tags can be mixed in with the form elements</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A form usually contains a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Submit</a:t>
            </a:r>
            <a:r>
              <a:rPr lang="en-US">
                <a:ea typeface="Times New Roman" panose="02020603050405020304" pitchFamily="18" charset="0"/>
                <a:cs typeface="Times New Roman" panose="02020603050405020304" pitchFamily="18" charset="0"/>
              </a:rPr>
              <a:t> button to send the information in the form elements to the server</a:t>
            </a:r>
          </a:p>
          <a:p>
            <a:pPr marL="742950" lvl="1" indent="-285750"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The form’s </a:t>
            </a:r>
            <a:r>
              <a:rPr lang="en-US" b="1" i="1">
                <a:solidFill>
                  <a:schemeClr val="hlink"/>
                </a:solidFill>
                <a:ea typeface="Times New Roman" panose="02020603050405020304" pitchFamily="18" charset="0"/>
                <a:cs typeface="Times New Roman" panose="02020603050405020304" pitchFamily="18" charset="0"/>
              </a:rPr>
              <a:t>parameters</a:t>
            </a:r>
            <a:r>
              <a:rPr lang="en-US">
                <a:solidFill>
                  <a:schemeClr val="accent2"/>
                </a:solidFill>
                <a:ea typeface="Times New Roman" panose="02020603050405020304" pitchFamily="18" charset="0"/>
                <a:cs typeface="Times New Roman" panose="02020603050405020304" pitchFamily="18" charset="0"/>
              </a:rPr>
              <a:t> </a:t>
            </a:r>
            <a:r>
              <a:rPr lang="en-US">
                <a:ea typeface="Times New Roman" panose="02020603050405020304" pitchFamily="18" charset="0"/>
                <a:cs typeface="Times New Roman" panose="02020603050405020304" pitchFamily="18" charset="0"/>
              </a:rPr>
              <a:t>tell browser how to send the information to the server (there are two different ways it could be sent)</a:t>
            </a:r>
          </a:p>
        </p:txBody>
      </p:sp>
    </p:spTree>
    <p:extLst>
      <p:ext uri="{BB962C8B-B14F-4D97-AF65-F5344CB8AC3E}">
        <p14:creationId xmlns="" xmlns:p14="http://schemas.microsoft.com/office/powerpoint/2010/main" val="109754062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D9EBF344-4A7B-4C4A-AF6D-6441BD040AB3}"/>
              </a:ext>
            </a:extLst>
          </p:cNvPr>
          <p:cNvCxnSpPr>
            <a:endCxn id="6" idx="0"/>
          </p:cNvCxnSpPr>
          <p:nvPr/>
        </p:nvCxnSpPr>
        <p:spPr>
          <a:xfrm flipH="1">
            <a:off x="1191446" y="0"/>
            <a:ext cx="0" cy="6829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 xmlns:a16="http://schemas.microsoft.com/office/drawing/2014/main" id="{CA925EF2-D58F-4AC0-ACED-F747CC08D69F}"/>
              </a:ext>
            </a:extLst>
          </p:cNvPr>
          <p:cNvCxnSpPr/>
          <p:nvPr/>
        </p:nvCxnSpPr>
        <p:spPr>
          <a:xfrm flipH="1">
            <a:off x="1191446" y="5063613"/>
            <a:ext cx="0" cy="179438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 xmlns:a16="http://schemas.microsoft.com/office/drawing/2014/main" id="{4BD1E24D-7739-4C4F-8234-2614FB54ADBC}"/>
              </a:ext>
            </a:extLst>
          </p:cNvPr>
          <p:cNvSpPr/>
          <p:nvPr/>
        </p:nvSpPr>
        <p:spPr>
          <a:xfrm>
            <a:off x="954165" y="682906"/>
            <a:ext cx="474562" cy="474562"/>
          </a:xfrm>
          <a:prstGeom prst="ellipse">
            <a:avLst/>
          </a:prstGeom>
          <a:ln>
            <a:solidFill>
              <a:schemeClr val="bg1">
                <a:lumMod val="65000"/>
              </a:schemeClr>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800">
                <a:sym typeface="Wingdings 2" panose="05020102010507070707" pitchFamily="18" charset="2"/>
              </a:rPr>
              <a:t></a:t>
            </a:r>
            <a:endParaRPr lang="en-US" sz="2800"/>
          </a:p>
        </p:txBody>
      </p:sp>
      <p:sp>
        <p:nvSpPr>
          <p:cNvPr id="7" name="TextBox 6">
            <a:extLst>
              <a:ext uri="{FF2B5EF4-FFF2-40B4-BE49-F238E27FC236}">
                <a16:creationId xmlns="" xmlns:a16="http://schemas.microsoft.com/office/drawing/2014/main" id="{00F422F9-3B3A-4A97-ADB3-F83B13E11C16}"/>
              </a:ext>
            </a:extLst>
          </p:cNvPr>
          <p:cNvSpPr txBox="1"/>
          <p:nvPr/>
        </p:nvSpPr>
        <p:spPr>
          <a:xfrm>
            <a:off x="1527893" y="720132"/>
            <a:ext cx="1175322" cy="400110"/>
          </a:xfrm>
          <a:prstGeom prst="rect">
            <a:avLst/>
          </a:prstGeom>
          <a:noFill/>
        </p:spPr>
        <p:txBody>
          <a:bodyPr wrap="none" rtlCol="0">
            <a:spAutoFit/>
          </a:bodyPr>
          <a:lstStyle/>
          <a:p>
            <a:r>
              <a:rPr lang="en-US" sz="2000" b="1">
                <a:solidFill>
                  <a:schemeClr val="bg1"/>
                </a:solidFill>
              </a:rPr>
              <a:t>Looping</a:t>
            </a:r>
          </a:p>
        </p:txBody>
      </p:sp>
      <p:cxnSp>
        <p:nvCxnSpPr>
          <p:cNvPr id="8" name="Straight Connector 7">
            <a:extLst>
              <a:ext uri="{FF2B5EF4-FFF2-40B4-BE49-F238E27FC236}">
                <a16:creationId xmlns="" xmlns:a16="http://schemas.microsoft.com/office/drawing/2014/main" id="{F34260FD-CAA3-43A0-977C-7E4B57013872}"/>
              </a:ext>
            </a:extLst>
          </p:cNvPr>
          <p:cNvCxnSpPr/>
          <p:nvPr/>
        </p:nvCxnSpPr>
        <p:spPr>
          <a:xfrm flipH="1">
            <a:off x="1191446" y="1157468"/>
            <a:ext cx="0" cy="246540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 xmlns:a16="http://schemas.microsoft.com/office/drawing/2014/main" id="{BDA2F9A4-6988-4274-8384-12496EC9D59D}"/>
              </a:ext>
            </a:extLst>
          </p:cNvPr>
          <p:cNvSpPr txBox="1"/>
          <p:nvPr/>
        </p:nvSpPr>
        <p:spPr>
          <a:xfrm>
            <a:off x="1458964" y="712385"/>
            <a:ext cx="4637036" cy="5663089"/>
          </a:xfrm>
          <a:prstGeom prst="rect">
            <a:avLst/>
          </a:prstGeom>
          <a:noFill/>
        </p:spPr>
        <p:txBody>
          <a:bodyPr wrap="square" numCol="1" rtlCol="0">
            <a:spAutoFit/>
          </a:bodyPr>
          <a:lstStyle/>
          <a:p>
            <a:r>
              <a:rPr lang="en-IN" sz="2400" b="1"/>
              <a:t>Outline HTML</a:t>
            </a:r>
            <a:endParaRPr lang="en-US" b="1"/>
          </a:p>
          <a:p>
            <a:endParaRPr lang="en-US" b="1"/>
          </a:p>
          <a:p>
            <a:pPr indent="446088">
              <a:buFont typeface="Wingdings" panose="05000000000000000000" pitchFamily="2" charset="2"/>
              <a:buChar char="ü"/>
            </a:pPr>
            <a:r>
              <a:rPr lang="en-US" sz="2000"/>
              <a:t>Introduction to HTML</a:t>
            </a:r>
          </a:p>
          <a:p>
            <a:pPr lvl="1" indent="446088">
              <a:buFont typeface="Wingdings" panose="05000000000000000000" pitchFamily="2" charset="2"/>
              <a:buChar char="ü"/>
            </a:pPr>
            <a:r>
              <a:rPr lang="en-US"/>
              <a:t>What is a Web Page?</a:t>
            </a:r>
          </a:p>
          <a:p>
            <a:pPr lvl="1" indent="446088">
              <a:buFont typeface="Wingdings" panose="05000000000000000000" pitchFamily="2" charset="2"/>
              <a:buChar char="ü"/>
            </a:pPr>
            <a:r>
              <a:rPr lang="en-US"/>
              <a:t>My First HTML Page</a:t>
            </a:r>
          </a:p>
          <a:p>
            <a:pPr lvl="1" indent="446088">
              <a:buFont typeface="Wingdings" panose="05000000000000000000" pitchFamily="2" charset="2"/>
              <a:buChar char="ü"/>
            </a:pPr>
            <a:r>
              <a:rPr lang="en-US"/>
              <a:t>HTML Code Formatting</a:t>
            </a:r>
          </a:p>
          <a:p>
            <a:pPr indent="446088">
              <a:buFont typeface="Wingdings" panose="05000000000000000000" pitchFamily="2" charset="2"/>
              <a:buChar char="ü"/>
            </a:pPr>
            <a:r>
              <a:rPr lang="en-US" sz="2000"/>
              <a:t>Basic HTML Tags</a:t>
            </a:r>
          </a:p>
          <a:p>
            <a:pPr lvl="1" indent="446088">
              <a:buFont typeface="Wingdings" panose="05000000000000000000" pitchFamily="2" charset="2"/>
              <a:buChar char="ü"/>
            </a:pPr>
            <a:r>
              <a:rPr lang="en-US"/>
              <a:t>Heading</a:t>
            </a:r>
          </a:p>
          <a:p>
            <a:pPr lvl="1" indent="446088">
              <a:buFont typeface="Wingdings" panose="05000000000000000000" pitchFamily="2" charset="2"/>
              <a:buChar char="ü"/>
            </a:pPr>
            <a:r>
              <a:rPr lang="en-US"/>
              <a:t>Paragraph</a:t>
            </a:r>
          </a:p>
          <a:p>
            <a:pPr lvl="1" indent="446088">
              <a:buFont typeface="Wingdings" panose="05000000000000000000" pitchFamily="2" charset="2"/>
              <a:buChar char="ü"/>
            </a:pPr>
            <a:r>
              <a:rPr lang="en-US"/>
              <a:t>Color</a:t>
            </a:r>
          </a:p>
          <a:p>
            <a:pPr lvl="1" indent="446088">
              <a:buFont typeface="Wingdings" panose="05000000000000000000" pitchFamily="2" charset="2"/>
              <a:buChar char="ü"/>
            </a:pPr>
            <a:r>
              <a:rPr lang="en-US"/>
              <a:t>Font</a:t>
            </a:r>
          </a:p>
          <a:p>
            <a:pPr lvl="1" indent="446088">
              <a:buFont typeface="Wingdings" panose="05000000000000000000" pitchFamily="2" charset="2"/>
              <a:buChar char="ü"/>
            </a:pPr>
            <a:r>
              <a:rPr lang="en-US"/>
              <a:t>List</a:t>
            </a:r>
          </a:p>
          <a:p>
            <a:pPr lvl="1" indent="446088">
              <a:buFont typeface="Wingdings" panose="05000000000000000000" pitchFamily="2" charset="2"/>
              <a:buChar char="ü"/>
            </a:pPr>
            <a:r>
              <a:rPr lang="en-US"/>
              <a:t>Anchor</a:t>
            </a:r>
          </a:p>
          <a:p>
            <a:pPr lvl="1" indent="446088">
              <a:buFont typeface="Wingdings" panose="05000000000000000000" pitchFamily="2" charset="2"/>
              <a:buChar char="ü"/>
            </a:pPr>
            <a:r>
              <a:rPr lang="en-US"/>
              <a:t>Image</a:t>
            </a:r>
          </a:p>
          <a:p>
            <a:pPr indent="446088">
              <a:buFont typeface="Wingdings" panose="05000000000000000000" pitchFamily="2" charset="2"/>
              <a:buChar char="ü"/>
            </a:pPr>
            <a:r>
              <a:rPr lang="en-US" sz="2000"/>
              <a:t>HTML Tables</a:t>
            </a:r>
          </a:p>
          <a:p>
            <a:pPr indent="446088">
              <a:buFont typeface="Wingdings" panose="05000000000000000000" pitchFamily="2" charset="2"/>
              <a:buChar char="ü"/>
            </a:pPr>
            <a:r>
              <a:rPr lang="en-US" sz="2000"/>
              <a:t>HTML Forms</a:t>
            </a:r>
          </a:p>
          <a:p>
            <a:pPr indent="446088">
              <a:buFont typeface="Wingdings" panose="05000000000000000000" pitchFamily="2" charset="2"/>
              <a:buChar char="ü"/>
            </a:pPr>
            <a:r>
              <a:rPr lang="en-US" sz="2000"/>
              <a:t>HTML Meta tags</a:t>
            </a:r>
          </a:p>
          <a:p>
            <a:pPr indent="446088">
              <a:buFont typeface="Wingdings" panose="05000000000000000000" pitchFamily="2" charset="2"/>
              <a:buChar char="ü"/>
            </a:pPr>
            <a:r>
              <a:rPr lang="en-US" sz="2000"/>
              <a:t>Media tags</a:t>
            </a:r>
          </a:p>
          <a:p>
            <a:pPr indent="446088">
              <a:buFont typeface="Wingdings" panose="05000000000000000000" pitchFamily="2" charset="2"/>
              <a:buChar char="ü"/>
            </a:pPr>
            <a:r>
              <a:rPr lang="en-US" sz="2000"/>
              <a:t>HTML 5 tags and validation</a:t>
            </a:r>
          </a:p>
        </p:txBody>
      </p:sp>
      <p:sp>
        <p:nvSpPr>
          <p:cNvPr id="10" name="TextBox 9">
            <a:extLst>
              <a:ext uri="{FF2B5EF4-FFF2-40B4-BE49-F238E27FC236}">
                <a16:creationId xmlns="" xmlns:a16="http://schemas.microsoft.com/office/drawing/2014/main" id="{BDA2F9A4-6988-4274-8384-12496EC9D59D}"/>
              </a:ext>
            </a:extLst>
          </p:cNvPr>
          <p:cNvSpPr txBox="1"/>
          <p:nvPr/>
        </p:nvSpPr>
        <p:spPr>
          <a:xfrm>
            <a:off x="6095999" y="682906"/>
            <a:ext cx="5937849" cy="6278642"/>
          </a:xfrm>
          <a:prstGeom prst="rect">
            <a:avLst/>
          </a:prstGeom>
          <a:noFill/>
        </p:spPr>
        <p:txBody>
          <a:bodyPr wrap="square" numCol="1" rtlCol="0">
            <a:spAutoFit/>
          </a:bodyPr>
          <a:lstStyle/>
          <a:p>
            <a:r>
              <a:rPr lang="en-IN" sz="2400" b="1"/>
              <a:t>Outline CSS</a:t>
            </a:r>
            <a:endParaRPr lang="en-US" b="1"/>
          </a:p>
          <a:p>
            <a:endParaRPr lang="en-US" b="1"/>
          </a:p>
          <a:p>
            <a:pPr indent="446088">
              <a:buFont typeface="Wingdings" panose="05000000000000000000" pitchFamily="2" charset="2"/>
              <a:buChar char="ü"/>
            </a:pPr>
            <a:r>
              <a:rPr lang="en-US" sz="2000"/>
              <a:t>What is CSS?</a:t>
            </a:r>
          </a:p>
          <a:p>
            <a:pPr indent="446088">
              <a:buFont typeface="Wingdings" panose="05000000000000000000" pitchFamily="2" charset="2"/>
              <a:buChar char="ü"/>
            </a:pPr>
            <a:r>
              <a:rPr lang="en-US" sz="2000"/>
              <a:t>Syntax and structure of CSS </a:t>
            </a:r>
          </a:p>
          <a:p>
            <a:pPr indent="446088">
              <a:buFont typeface="Wingdings" panose="05000000000000000000" pitchFamily="2" charset="2"/>
              <a:buChar char="ü"/>
            </a:pPr>
            <a:r>
              <a:rPr lang="en-US" sz="2000"/>
              <a:t>CSS rules for Backgrounds, Colors and properties</a:t>
            </a:r>
          </a:p>
          <a:p>
            <a:pPr indent="446088">
              <a:buFont typeface="Wingdings" panose="05000000000000000000" pitchFamily="2" charset="2"/>
              <a:buChar char="ü"/>
            </a:pPr>
            <a:r>
              <a:rPr lang="en-US" sz="2000"/>
              <a:t>Manipulating texts, Fonts</a:t>
            </a:r>
          </a:p>
          <a:p>
            <a:pPr indent="446088">
              <a:buFont typeface="Wingdings" panose="05000000000000000000" pitchFamily="2" charset="2"/>
              <a:buChar char="ü"/>
            </a:pPr>
            <a:r>
              <a:rPr lang="en-US" sz="2000"/>
              <a:t>The Box Model</a:t>
            </a:r>
          </a:p>
          <a:p>
            <a:pPr lvl="1" indent="446088">
              <a:buFont typeface="Wingdings" panose="05000000000000000000" pitchFamily="2" charset="2"/>
              <a:buChar char="ü"/>
            </a:pPr>
            <a:r>
              <a:rPr lang="en-US" sz="2000"/>
              <a:t>borders and boxes</a:t>
            </a:r>
          </a:p>
          <a:p>
            <a:pPr lvl="1" indent="446088">
              <a:buFont typeface="Wingdings" panose="05000000000000000000" pitchFamily="2" charset="2"/>
              <a:buChar char="ü"/>
            </a:pPr>
            <a:r>
              <a:rPr lang="en-US" sz="2000"/>
              <a:t>Margins and </a:t>
            </a:r>
            <a:r>
              <a:rPr lang="en-IN" sz="2000"/>
              <a:t>Padding </a:t>
            </a:r>
          </a:p>
          <a:p>
            <a:pPr indent="446088">
              <a:buFont typeface="Wingdings" panose="05000000000000000000" pitchFamily="2" charset="2"/>
              <a:buChar char="ü"/>
            </a:pPr>
            <a:r>
              <a:rPr lang="en-IN" sz="2000"/>
              <a:t>Lists</a:t>
            </a:r>
          </a:p>
          <a:p>
            <a:pPr indent="446088">
              <a:buFont typeface="Wingdings" panose="05000000000000000000" pitchFamily="2" charset="2"/>
              <a:buChar char="ü"/>
            </a:pPr>
            <a:r>
              <a:rPr lang="en-IN" sz="2000"/>
              <a:t>CSS Positioning and </a:t>
            </a:r>
            <a:r>
              <a:rPr lang="en-US" sz="2000"/>
              <a:t>Float Property</a:t>
            </a:r>
            <a:endParaRPr lang="en-IN" sz="2000"/>
          </a:p>
          <a:p>
            <a:pPr indent="446088">
              <a:buFont typeface="Wingdings" panose="05000000000000000000" pitchFamily="2" charset="2"/>
              <a:buChar char="ü"/>
            </a:pPr>
            <a:r>
              <a:rPr lang="en-IN" sz="2000"/>
              <a:t>Animations</a:t>
            </a:r>
          </a:p>
          <a:p>
            <a:pPr indent="446088">
              <a:buFont typeface="Wingdings" panose="05000000000000000000" pitchFamily="2" charset="2"/>
              <a:buChar char="ü"/>
            </a:pPr>
            <a:r>
              <a:rPr lang="en-IN" sz="2000"/>
              <a:t>Tooltip</a:t>
            </a:r>
          </a:p>
          <a:p>
            <a:pPr indent="446088">
              <a:buFont typeface="Wingdings" panose="05000000000000000000" pitchFamily="2" charset="2"/>
              <a:buChar char="ü"/>
            </a:pPr>
            <a:r>
              <a:rPr lang="en-IN" sz="2000"/>
              <a:t>Style images</a:t>
            </a:r>
          </a:p>
          <a:p>
            <a:pPr indent="446088">
              <a:buFont typeface="Wingdings" panose="05000000000000000000" pitchFamily="2" charset="2"/>
              <a:buChar char="ü"/>
            </a:pPr>
            <a:r>
              <a:rPr lang="en-IN" sz="2000"/>
              <a:t>Variables</a:t>
            </a:r>
          </a:p>
          <a:p>
            <a:pPr indent="446088">
              <a:buFont typeface="Wingdings" panose="05000000000000000000" pitchFamily="2" charset="2"/>
              <a:buChar char="ü"/>
            </a:pPr>
            <a:r>
              <a:rPr lang="en-IN" sz="2000"/>
              <a:t>Media Queries</a:t>
            </a:r>
          </a:p>
          <a:p>
            <a:pPr indent="446088">
              <a:buFont typeface="Wingdings" panose="05000000000000000000" pitchFamily="2" charset="2"/>
              <a:buChar char="ü"/>
            </a:pPr>
            <a:r>
              <a:rPr lang="en-IN" sz="2000"/>
              <a:t>Wildcard Selectors (*, ^ and $) in CSS</a:t>
            </a:r>
          </a:p>
          <a:p>
            <a:pPr indent="446088">
              <a:buFont typeface="Wingdings" panose="05000000000000000000" pitchFamily="2" charset="2"/>
              <a:buChar char="ü"/>
            </a:pPr>
            <a:r>
              <a:rPr lang="en-IN" sz="2000"/>
              <a:t>Working with Gradients, Pseudo Class</a:t>
            </a:r>
          </a:p>
          <a:p>
            <a:pPr indent="446088">
              <a:buFont typeface="Wingdings" panose="05000000000000000000" pitchFamily="2" charset="2"/>
              <a:buChar char="ü"/>
            </a:pPr>
            <a:r>
              <a:rPr lang="en-IN" sz="2000"/>
              <a:t>Pseudo elements</a:t>
            </a:r>
          </a:p>
          <a:p>
            <a:pPr indent="446088">
              <a:buFont typeface="Wingdings" panose="05000000000000000000" pitchFamily="2" charset="2"/>
              <a:buChar char="ü"/>
            </a:pPr>
            <a:r>
              <a:rPr lang="en-IN" sz="2000"/>
              <a:t>basic of frameworks like Bootstrap</a:t>
            </a:r>
          </a:p>
        </p:txBody>
      </p:sp>
    </p:spTree>
    <p:extLst>
      <p:ext uri="{BB962C8B-B14F-4D97-AF65-F5344CB8AC3E}">
        <p14:creationId xmlns="" xmlns:p14="http://schemas.microsoft.com/office/powerpoint/2010/main" val="4216305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nodeType="afterGroup">
                            <p:stCondLst>
                              <p:cond delay="50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par>
                          <p:cTn id="17" fill="hold" nodeType="afterGroup">
                            <p:stCondLst>
                              <p:cond delay="1000"/>
                            </p:stCondLst>
                            <p:childTnLst>
                              <p:par>
                                <p:cTn id="18" presetID="1" presetClass="entr" presetSubtype="0"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par>
                          <p:cTn id="20" fill="hold" nodeType="afterGroup">
                            <p:stCondLst>
                              <p:cond delay="1001"/>
                            </p:stCondLst>
                            <p:childTnLst>
                              <p:par>
                                <p:cTn id="21" presetID="22" presetClass="entr" presetSubtype="1"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up)">
                                      <p:cBhvr>
                                        <p:cTn id="23" dur="500"/>
                                        <p:tgtEl>
                                          <p:spTgt spid="8"/>
                                        </p:tgtEl>
                                      </p:cBhvr>
                                    </p:animEffect>
                                  </p:childTnLst>
                                </p:cTn>
                              </p:par>
                            </p:childTnLst>
                          </p:cTn>
                        </p:par>
                        <p:par>
                          <p:cTn id="24" fill="hold" nodeType="afterGroup">
                            <p:stCondLst>
                              <p:cond delay="1501"/>
                            </p:stCondLst>
                            <p:childTnLst>
                              <p:par>
                                <p:cTn id="25" presetID="22" presetClass="entr" presetSubtype="1" fill="hold" nodeType="after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up)">
                                      <p:cBhvr>
                                        <p:cTn id="27" dur="500"/>
                                        <p:tgtEl>
                                          <p:spTgt spid="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0"/>
                                        </p:tgtEl>
                                        <p:attrNameLst>
                                          <p:attrName>style.visibility</p:attrName>
                                        </p:attrNameLst>
                                      </p:cBhvr>
                                      <p:to>
                                        <p:strVal val="visible"/>
                                      </p:to>
                                    </p:set>
                                    <p:animEffect transition="in" filter="fade">
                                      <p:cBhvr>
                                        <p:cTn id="3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0"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&lt;form&gt; Tag</a:t>
            </a:r>
          </a:p>
        </p:txBody>
      </p:sp>
      <p:sp>
        <p:nvSpPr>
          <p:cNvPr id="3" name="Content Placeholder 2"/>
          <p:cNvSpPr>
            <a:spLocks noGrp="1"/>
          </p:cNvSpPr>
          <p:nvPr>
            <p:ph idx="1"/>
          </p:nvPr>
        </p:nvSpPr>
        <p:spPr/>
        <p:txBody>
          <a:bodyPr/>
          <a:lstStyle/>
          <a:p>
            <a:pPr marL="342900" lvl="0" indent="-342900" algn="l">
              <a:spcBef>
                <a:spcPct val="20000"/>
              </a:spcBef>
              <a:buClrTx/>
              <a:buFont typeface="Wingdings" panose="05000000000000000000" pitchFamily="2" charset="2"/>
              <a:buChar char="§"/>
              <a:defRPr/>
            </a:pPr>
            <a:r>
              <a:rPr lang="en-US">
                <a:ea typeface="Times New Roman" panose="02020603050405020304" pitchFamily="18" charset="0"/>
                <a:cs typeface="Times New Roman" panose="02020603050405020304" pitchFamily="18" charset="0"/>
              </a:rPr>
              <a:t>The</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&lt;form </a:t>
            </a:r>
            <a:r>
              <a:rPr lang="en-US" b="1" i="1">
                <a:solidFill>
                  <a:schemeClr val="hlink"/>
                </a:solidFill>
                <a:ea typeface="Times New Roman" panose="02020603050405020304" pitchFamily="18" charset="0"/>
                <a:cs typeface="Times New Roman" panose="02020603050405020304" pitchFamily="18" charset="0"/>
              </a:rPr>
              <a:t>parameters</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&gt; ... &lt;/form&gt;</a:t>
            </a:r>
            <a:r>
              <a:rPr lang="en-US">
                <a:ea typeface="Times New Roman" panose="02020603050405020304" pitchFamily="18" charset="0"/>
                <a:cs typeface="Times New Roman" panose="02020603050405020304" pitchFamily="18" charset="0"/>
              </a:rPr>
              <a:t> tag encloses form elements (and probably other HTML as well)</a:t>
            </a:r>
          </a:p>
          <a:p>
            <a:pPr marL="342900" lvl="0" indent="-342900" algn="l">
              <a:spcBef>
                <a:spcPct val="20000"/>
              </a:spcBef>
              <a:buClrTx/>
              <a:buFont typeface="Wingdings" panose="05000000000000000000" pitchFamily="2" charset="2"/>
              <a:buChar char="§"/>
              <a:defRPr/>
            </a:pPr>
            <a:r>
              <a:rPr lang="en-US">
                <a:ea typeface="Times New Roman" panose="02020603050405020304" pitchFamily="18" charset="0"/>
                <a:cs typeface="Times New Roman" panose="02020603050405020304" pitchFamily="18" charset="0"/>
              </a:rPr>
              <a:t>The parameters to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form</a:t>
            </a:r>
            <a:r>
              <a:rPr lang="en-US">
                <a:ea typeface="Times New Roman" panose="02020603050405020304" pitchFamily="18" charset="0"/>
                <a:cs typeface="Times New Roman" panose="02020603050405020304" pitchFamily="18" charset="0"/>
              </a:rPr>
              <a:t> tell what to do with the user input</a:t>
            </a:r>
          </a:p>
          <a:p>
            <a:pPr marL="742950" lvl="1" indent="-285750" algn="l">
              <a:spcBef>
                <a:spcPct val="20000"/>
              </a:spcBef>
              <a:buClrTx/>
              <a:buFont typeface="Arial" panose="020B0604020202020204" pitchFamily="34" charset="0"/>
              <a:buChar char="•"/>
              <a:defRPr/>
            </a:pPr>
            <a:r>
              <a:rPr lang="en-US">
                <a:latin typeface="Trebuchet MS" pitchFamily="34" charset="0"/>
                <a:ea typeface="Times New Roman" panose="02020603050405020304" pitchFamily="18" charset="0"/>
                <a:cs typeface="Times New Roman" panose="02020603050405020304" pitchFamily="18" charset="0"/>
              </a:rPr>
              <a:t>action="</a:t>
            </a:r>
            <a:r>
              <a:rPr lang="en-US" b="1" i="1" err="1">
                <a:ea typeface="Times New Roman" panose="02020603050405020304" pitchFamily="18" charset="0"/>
                <a:cs typeface="Times New Roman" panose="02020603050405020304" pitchFamily="18" charset="0"/>
              </a:rPr>
              <a:t>url</a:t>
            </a:r>
            <a:r>
              <a:rPr lang="en-US">
                <a:ea typeface="Times New Roman" panose="02020603050405020304" pitchFamily="18" charset="0"/>
                <a:cs typeface="Times New Roman" panose="02020603050405020304" pitchFamily="18" charset="0"/>
              </a:rPr>
              <a:t>"</a:t>
            </a:r>
            <a:r>
              <a:rPr lang="en-US">
                <a:solidFill>
                  <a:schemeClr val="accent2"/>
                </a:solidFill>
                <a:ea typeface="Times New Roman" panose="02020603050405020304" pitchFamily="18" charset="0"/>
                <a:cs typeface="Times New Roman" panose="02020603050405020304" pitchFamily="18" charset="0"/>
              </a:rPr>
              <a:t>	</a:t>
            </a:r>
            <a:r>
              <a:rPr lang="en-US">
                <a:ea typeface="Times New Roman" panose="02020603050405020304" pitchFamily="18" charset="0"/>
                <a:cs typeface="Times New Roman" panose="02020603050405020304" pitchFamily="18" charset="0"/>
              </a:rPr>
              <a:t>(required)</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Specifies where to send the data when the</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Submit</a:t>
            </a:r>
            <a:r>
              <a:rPr lang="en-US">
                <a:solidFill>
                  <a:schemeClr val="accent2"/>
                </a:solidFill>
                <a:ea typeface="Times New Roman" panose="02020603050405020304" pitchFamily="18" charset="0"/>
                <a:cs typeface="Times New Roman" panose="02020603050405020304" pitchFamily="18" charset="0"/>
              </a:rPr>
              <a:t> </a:t>
            </a:r>
            <a:r>
              <a:rPr lang="en-US">
                <a:ea typeface="Times New Roman" panose="02020603050405020304" pitchFamily="18" charset="0"/>
                <a:cs typeface="Times New Roman" panose="02020603050405020304" pitchFamily="18" charset="0"/>
              </a:rPr>
              <a:t>button is clicked</a:t>
            </a:r>
          </a:p>
          <a:p>
            <a:pPr marL="742950" lvl="1" indent="-285750" algn="l">
              <a:spcBef>
                <a:spcPct val="20000"/>
              </a:spcBef>
              <a:buClrTx/>
              <a:buFont typeface="Arial" panose="020B0604020202020204" pitchFamily="34" charset="0"/>
              <a:buChar char="•"/>
              <a:defRPr/>
            </a:pPr>
            <a:r>
              <a:rPr lang="en-US">
                <a:latin typeface="Trebuchet MS" pitchFamily="34" charset="0"/>
                <a:ea typeface="Times New Roman" panose="02020603050405020304" pitchFamily="18" charset="0"/>
                <a:cs typeface="Times New Roman" panose="02020603050405020304" pitchFamily="18" charset="0"/>
              </a:rPr>
              <a:t>method="</a:t>
            </a:r>
            <a:r>
              <a:rPr lang="en-US" b="1">
                <a:latin typeface="Trebuchet MS" pitchFamily="34" charset="0"/>
                <a:ea typeface="Times New Roman" panose="02020603050405020304" pitchFamily="18" charset="0"/>
                <a:cs typeface="Times New Roman" panose="02020603050405020304" pitchFamily="18" charset="0"/>
              </a:rPr>
              <a:t>get</a:t>
            </a:r>
            <a:r>
              <a:rPr lang="en-US">
                <a:latin typeface="Trebuchet MS" pitchFamily="34" charset="0"/>
                <a:ea typeface="Times New Roman" panose="02020603050405020304" pitchFamily="18" charset="0"/>
                <a:cs typeface="Times New Roman" panose="02020603050405020304" pitchFamily="18" charset="0"/>
              </a:rPr>
              <a:t>"</a:t>
            </a:r>
            <a:r>
              <a:rPr lang="en-US">
                <a:ea typeface="Times New Roman" panose="02020603050405020304" pitchFamily="18" charset="0"/>
                <a:cs typeface="Times New Roman" panose="02020603050405020304" pitchFamily="18" charset="0"/>
              </a:rPr>
              <a:t>	(default)</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Form data is sent as a URL with</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?form_data</a:t>
            </a:r>
            <a:r>
              <a:rPr lang="en-US">
                <a:solidFill>
                  <a:schemeClr val="accent2"/>
                </a:solidFill>
                <a:ea typeface="Times New Roman" panose="02020603050405020304" pitchFamily="18" charset="0"/>
                <a:cs typeface="Times New Roman" panose="02020603050405020304" pitchFamily="18" charset="0"/>
              </a:rPr>
              <a:t> </a:t>
            </a:r>
            <a:r>
              <a:rPr lang="en-US">
                <a:ea typeface="Times New Roman" panose="02020603050405020304" pitchFamily="18" charset="0"/>
                <a:cs typeface="Times New Roman" panose="02020603050405020304" pitchFamily="18" charset="0"/>
              </a:rPr>
              <a:t>info appended to the end</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Can be used </a:t>
            </a:r>
            <a:r>
              <a:rPr lang="en-US" i="1">
                <a:ea typeface="Times New Roman" panose="02020603050405020304" pitchFamily="18" charset="0"/>
                <a:cs typeface="Times New Roman" panose="02020603050405020304" pitchFamily="18" charset="0"/>
              </a:rPr>
              <a:t>only</a:t>
            </a:r>
            <a:r>
              <a:rPr lang="en-US">
                <a:ea typeface="Times New Roman" panose="02020603050405020304" pitchFamily="18" charset="0"/>
                <a:cs typeface="Times New Roman" panose="02020603050405020304" pitchFamily="18" charset="0"/>
              </a:rPr>
              <a:t> if data is all ASCII and not more than 100 characters</a:t>
            </a:r>
          </a:p>
          <a:p>
            <a:pPr marL="742950" lvl="1" indent="-285750" algn="l">
              <a:spcBef>
                <a:spcPct val="20000"/>
              </a:spcBef>
              <a:buClrTx/>
              <a:buFont typeface="Arial" panose="020B0604020202020204" pitchFamily="34" charset="0"/>
              <a:buChar char="•"/>
              <a:defRPr/>
            </a:pPr>
            <a:r>
              <a:rPr lang="en-US">
                <a:latin typeface="Trebuchet MS" pitchFamily="34" charset="0"/>
                <a:ea typeface="Times New Roman" panose="02020603050405020304" pitchFamily="18" charset="0"/>
                <a:cs typeface="Times New Roman" panose="02020603050405020304" pitchFamily="18" charset="0"/>
              </a:rPr>
              <a:t>method="</a:t>
            </a:r>
            <a:r>
              <a:rPr lang="en-US" b="1">
                <a:latin typeface="Trebuchet MS" pitchFamily="34" charset="0"/>
                <a:ea typeface="Times New Roman" panose="02020603050405020304" pitchFamily="18" charset="0"/>
                <a:cs typeface="Times New Roman" panose="02020603050405020304" pitchFamily="18" charset="0"/>
              </a:rPr>
              <a:t>post</a:t>
            </a:r>
            <a:r>
              <a:rPr lang="en-US">
                <a:latin typeface="Trebuchet MS" pitchFamily="34" charset="0"/>
                <a:ea typeface="Times New Roman" panose="02020603050405020304" pitchFamily="18" charset="0"/>
                <a:cs typeface="Times New Roman" panose="02020603050405020304" pitchFamily="18" charset="0"/>
              </a:rPr>
              <a:t>"</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Form data is sent in the body of the URL request</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Cannot be bookmarked by most browsers</a:t>
            </a:r>
          </a:p>
          <a:p>
            <a:pPr marL="742950" lvl="1" indent="-285750" algn="l">
              <a:spcBef>
                <a:spcPct val="20000"/>
              </a:spcBef>
              <a:buClrTx/>
              <a:buFont typeface="Arial" panose="020B0604020202020204" pitchFamily="34" charset="0"/>
              <a:buChar char="•"/>
              <a:defRPr/>
            </a:pPr>
            <a:r>
              <a:rPr lang="en-US">
                <a:latin typeface="Trebuchet MS" pitchFamily="34" charset="0"/>
                <a:ea typeface="Times New Roman" panose="02020603050405020304" pitchFamily="18" charset="0"/>
                <a:cs typeface="Times New Roman" panose="02020603050405020304" pitchFamily="18" charset="0"/>
              </a:rPr>
              <a:t>target="</a:t>
            </a:r>
            <a:r>
              <a:rPr lang="en-US" b="1" i="1">
                <a:ea typeface="Times New Roman" panose="02020603050405020304" pitchFamily="18" charset="0"/>
                <a:cs typeface="Times New Roman" panose="02020603050405020304" pitchFamily="18" charset="0"/>
              </a:rPr>
              <a:t>target</a:t>
            </a:r>
            <a:r>
              <a:rPr lang="en-US">
                <a:latin typeface="Trebuchet MS" pitchFamily="34" charset="0"/>
                <a:ea typeface="Times New Roman" panose="02020603050405020304" pitchFamily="18" charset="0"/>
                <a:cs typeface="Times New Roman" panose="02020603050405020304" pitchFamily="18" charset="0"/>
              </a:rPr>
              <a:t>"</a:t>
            </a:r>
          </a:p>
          <a:p>
            <a:pPr lvl="2" algn="l">
              <a:spcBef>
                <a:spcPct val="20000"/>
              </a:spcBef>
              <a:buClrTx/>
              <a:buFont typeface="Arial" panose="020B0604020202020204" pitchFamily="34" charset="0"/>
              <a:buChar char="•"/>
              <a:defRPr/>
            </a:pPr>
            <a:r>
              <a:rPr lang="en-US">
                <a:ea typeface="Times New Roman" panose="02020603050405020304" pitchFamily="18" charset="0"/>
                <a:cs typeface="Times New Roman" panose="02020603050405020304" pitchFamily="18" charset="0"/>
              </a:rPr>
              <a:t>Tells where to open the page sent as a result of the request</a:t>
            </a:r>
          </a:p>
          <a:p>
            <a:pPr lvl="2" algn="l">
              <a:spcBef>
                <a:spcPct val="20000"/>
              </a:spcBef>
              <a:buClrTx/>
              <a:buFont typeface="Arial" panose="020B0604020202020204" pitchFamily="34" charset="0"/>
              <a:buChar char="•"/>
              <a:defRPr/>
            </a:pPr>
            <a:r>
              <a:rPr lang="en-US" b="1" i="1">
                <a:solidFill>
                  <a:schemeClr val="hlink"/>
                </a:solidFill>
                <a:ea typeface="Times New Roman" panose="02020603050405020304" pitchFamily="18" charset="0"/>
                <a:cs typeface="Times New Roman" panose="02020603050405020304" pitchFamily="18" charset="0"/>
              </a:rPr>
              <a:t>target</a:t>
            </a:r>
            <a:r>
              <a:rPr lang="en-US" b="1">
                <a:solidFill>
                  <a:schemeClr val="accent2"/>
                </a:solidFill>
                <a:ea typeface="Times New Roman" panose="02020603050405020304" pitchFamily="18" charset="0"/>
                <a:cs typeface="Times New Roman" panose="02020603050405020304" pitchFamily="18" charset="0"/>
              </a:rPr>
              <a:t>=</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_blank</a:t>
            </a:r>
            <a:r>
              <a:rPr lang="en-US">
                <a:solidFill>
                  <a:schemeClr val="accent2"/>
                </a:solidFill>
                <a:ea typeface="Times New Roman" panose="02020603050405020304" pitchFamily="18" charset="0"/>
                <a:cs typeface="Times New Roman" panose="02020603050405020304" pitchFamily="18" charset="0"/>
              </a:rPr>
              <a:t> </a:t>
            </a:r>
            <a:r>
              <a:rPr lang="en-US">
                <a:ea typeface="Times New Roman" panose="02020603050405020304" pitchFamily="18" charset="0"/>
                <a:cs typeface="Times New Roman" panose="02020603050405020304" pitchFamily="18" charset="0"/>
              </a:rPr>
              <a:t>means open in a new window</a:t>
            </a:r>
          </a:p>
          <a:p>
            <a:pPr lvl="2" algn="l">
              <a:spcBef>
                <a:spcPct val="20000"/>
              </a:spcBef>
              <a:buClrTx/>
              <a:buFont typeface="Arial" panose="020B0604020202020204" pitchFamily="34" charset="0"/>
              <a:buChar char="•"/>
              <a:defRPr/>
            </a:pPr>
            <a:r>
              <a:rPr lang="en-US" b="1" i="1">
                <a:solidFill>
                  <a:schemeClr val="hlink"/>
                </a:solidFill>
                <a:ea typeface="Times New Roman" panose="02020603050405020304" pitchFamily="18" charset="0"/>
                <a:cs typeface="Times New Roman" panose="02020603050405020304" pitchFamily="18" charset="0"/>
              </a:rPr>
              <a:t>target</a:t>
            </a:r>
            <a:r>
              <a:rPr lang="en-US" b="1">
                <a:solidFill>
                  <a:schemeClr val="accent2"/>
                </a:solidFill>
                <a:ea typeface="Times New Roman" panose="02020603050405020304" pitchFamily="18" charset="0"/>
                <a:cs typeface="Times New Roman" panose="02020603050405020304" pitchFamily="18" charset="0"/>
              </a:rPr>
              <a:t>=</a:t>
            </a:r>
            <a:r>
              <a:rPr lang="en-US">
                <a:solidFill>
                  <a:schemeClr val="accent2"/>
                </a:solidFill>
                <a:ea typeface="Times New Roman" panose="02020603050405020304" pitchFamily="18" charset="0"/>
                <a:cs typeface="Times New Roman" panose="02020603050405020304" pitchFamily="18" charset="0"/>
              </a:rPr>
              <a:t> </a:t>
            </a:r>
            <a:r>
              <a:rPr lang="en-US">
                <a:solidFill>
                  <a:schemeClr val="accent2"/>
                </a:solidFill>
                <a:latin typeface="Trebuchet MS" pitchFamily="34" charset="0"/>
                <a:ea typeface="Times New Roman" panose="02020603050405020304" pitchFamily="18" charset="0"/>
                <a:cs typeface="Times New Roman" panose="02020603050405020304" pitchFamily="18" charset="0"/>
              </a:rPr>
              <a:t>_top</a:t>
            </a:r>
            <a:r>
              <a:rPr lang="en-US">
                <a:ea typeface="Times New Roman" panose="02020603050405020304" pitchFamily="18" charset="0"/>
                <a:cs typeface="Times New Roman" panose="02020603050405020304" pitchFamily="18" charset="0"/>
              </a:rPr>
              <a:t> means use the same window</a:t>
            </a:r>
          </a:p>
          <a:p>
            <a:endParaRPr lang="en-US"/>
          </a:p>
        </p:txBody>
      </p:sp>
    </p:spTree>
    <p:extLst>
      <p:ext uri="{BB962C8B-B14F-4D97-AF65-F5344CB8AC3E}">
        <p14:creationId xmlns="" xmlns:p14="http://schemas.microsoft.com/office/powerpoint/2010/main" val="27296547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2" end="1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bldLvl="2"/>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Form Elements</a:t>
            </a:r>
          </a:p>
        </p:txBody>
      </p:sp>
      <p:sp>
        <p:nvSpPr>
          <p:cNvPr id="3" name="Content Placeholder 2"/>
          <p:cNvSpPr>
            <a:spLocks noGrp="1"/>
          </p:cNvSpPr>
          <p:nvPr>
            <p:ph idx="1"/>
          </p:nvPr>
        </p:nvSpPr>
        <p:spPr/>
        <p:txBody>
          <a:bodyPr/>
          <a:lstStyle/>
          <a:p>
            <a:r>
              <a:rPr lang="en-US"/>
              <a:t>Input</a:t>
            </a:r>
          </a:p>
          <a:p>
            <a:r>
              <a:rPr lang="en-US"/>
              <a:t>Select</a:t>
            </a:r>
          </a:p>
          <a:p>
            <a:r>
              <a:rPr lang="en-US" err="1"/>
              <a:t>Textarea</a:t>
            </a:r>
            <a:endParaRPr lang="en-US"/>
          </a:p>
          <a:p>
            <a:r>
              <a:rPr lang="en-US"/>
              <a:t>Button</a:t>
            </a:r>
          </a:p>
          <a:p>
            <a:r>
              <a:rPr lang="en-US"/>
              <a:t>Label</a:t>
            </a:r>
          </a:p>
          <a:p>
            <a:r>
              <a:rPr lang="en-US" err="1"/>
              <a:t>Fieldset</a:t>
            </a:r>
            <a:endParaRPr lang="en-US"/>
          </a:p>
          <a:p>
            <a:r>
              <a:rPr lang="en-US"/>
              <a:t>Legend</a:t>
            </a:r>
          </a:p>
          <a:p>
            <a:r>
              <a:rPr lang="en-US"/>
              <a:t>Etc…</a:t>
            </a:r>
          </a:p>
          <a:p>
            <a:endParaRPr lang="en-US"/>
          </a:p>
        </p:txBody>
      </p:sp>
      <p:sp>
        <p:nvSpPr>
          <p:cNvPr id="4" name="TextBox 3"/>
          <p:cNvSpPr txBox="1"/>
          <p:nvPr/>
        </p:nvSpPr>
        <p:spPr>
          <a:xfrm>
            <a:off x="3627121" y="863444"/>
            <a:ext cx="2468879" cy="2585323"/>
          </a:xfrm>
          <a:prstGeom prst="rect">
            <a:avLst/>
          </a:prstGeom>
          <a:noFill/>
        </p:spPr>
        <p:txBody>
          <a:bodyPr wrap="square" rtlCol="0">
            <a:spAutoFit/>
          </a:bodyPr>
          <a:lstStyle/>
          <a:p>
            <a:r>
              <a:rPr lang="en-US" b="1"/>
              <a:t>Input Types (HTML4)</a:t>
            </a:r>
          </a:p>
          <a:p>
            <a:pPr marL="285750" indent="-285750">
              <a:buFont typeface="Wingdings" panose="05000000000000000000" pitchFamily="2" charset="2"/>
              <a:buChar char="§"/>
            </a:pPr>
            <a:r>
              <a:rPr lang="en-US"/>
              <a:t>text</a:t>
            </a:r>
          </a:p>
          <a:p>
            <a:pPr marL="285750" indent="-285750">
              <a:buFont typeface="Wingdings" panose="05000000000000000000" pitchFamily="2" charset="2"/>
              <a:buChar char="§"/>
            </a:pPr>
            <a:r>
              <a:rPr lang="en-US"/>
              <a:t>password</a:t>
            </a:r>
          </a:p>
          <a:p>
            <a:pPr marL="285750" indent="-285750">
              <a:buFont typeface="Wingdings" panose="05000000000000000000" pitchFamily="2" charset="2"/>
              <a:buChar char="§"/>
            </a:pPr>
            <a:r>
              <a:rPr lang="en-US"/>
              <a:t>checkbox</a:t>
            </a:r>
          </a:p>
          <a:p>
            <a:pPr marL="285750" indent="-285750">
              <a:buFont typeface="Wingdings" panose="05000000000000000000" pitchFamily="2" charset="2"/>
              <a:buChar char="§"/>
            </a:pPr>
            <a:r>
              <a:rPr lang="en-US"/>
              <a:t>radio</a:t>
            </a:r>
          </a:p>
          <a:p>
            <a:pPr marL="285750" indent="-285750">
              <a:buFont typeface="Wingdings" panose="05000000000000000000" pitchFamily="2" charset="2"/>
              <a:buChar char="§"/>
            </a:pPr>
            <a:r>
              <a:rPr lang="en-US"/>
              <a:t>submit</a:t>
            </a:r>
          </a:p>
          <a:p>
            <a:pPr marL="285750" indent="-285750">
              <a:buFont typeface="Wingdings" panose="05000000000000000000" pitchFamily="2" charset="2"/>
              <a:buChar char="§"/>
            </a:pPr>
            <a:r>
              <a:rPr lang="en-US"/>
              <a:t>button</a:t>
            </a:r>
          </a:p>
          <a:p>
            <a:pPr marL="285750" indent="-285750">
              <a:buFont typeface="Wingdings" panose="05000000000000000000" pitchFamily="2" charset="2"/>
              <a:buChar char="§"/>
            </a:pPr>
            <a:r>
              <a:rPr lang="en-US"/>
              <a:t>reset</a:t>
            </a:r>
          </a:p>
          <a:p>
            <a:pPr marL="285750" indent="-285750">
              <a:buFont typeface="Wingdings" panose="05000000000000000000" pitchFamily="2" charset="2"/>
              <a:buChar char="§"/>
            </a:pPr>
            <a:r>
              <a:rPr lang="en-US"/>
              <a:t>file</a:t>
            </a:r>
          </a:p>
        </p:txBody>
      </p:sp>
      <p:sp>
        <p:nvSpPr>
          <p:cNvPr id="5" name="TextBox 4"/>
          <p:cNvSpPr txBox="1"/>
          <p:nvPr/>
        </p:nvSpPr>
        <p:spPr>
          <a:xfrm>
            <a:off x="6084444" y="863444"/>
            <a:ext cx="2468879" cy="3693319"/>
          </a:xfrm>
          <a:prstGeom prst="rect">
            <a:avLst/>
          </a:prstGeom>
          <a:noFill/>
        </p:spPr>
        <p:txBody>
          <a:bodyPr wrap="square" rtlCol="0">
            <a:spAutoFit/>
          </a:bodyPr>
          <a:lstStyle/>
          <a:p>
            <a:r>
              <a:rPr lang="en-US" b="1"/>
              <a:t>Input Types (HTML5)</a:t>
            </a:r>
          </a:p>
          <a:p>
            <a:pPr marL="285750" indent="-285750">
              <a:buFont typeface="Wingdings" panose="05000000000000000000" pitchFamily="2" charset="2"/>
              <a:buChar char="§"/>
            </a:pPr>
            <a:r>
              <a:rPr lang="en-US"/>
              <a:t>number</a:t>
            </a:r>
          </a:p>
          <a:p>
            <a:pPr marL="285750" indent="-285750">
              <a:buFont typeface="Wingdings" panose="05000000000000000000" pitchFamily="2" charset="2"/>
              <a:buChar char="§"/>
            </a:pPr>
            <a:r>
              <a:rPr lang="en-US"/>
              <a:t>email</a:t>
            </a:r>
          </a:p>
          <a:p>
            <a:pPr marL="285750" indent="-285750">
              <a:buFont typeface="Wingdings" panose="05000000000000000000" pitchFamily="2" charset="2"/>
              <a:buChar char="§"/>
            </a:pPr>
            <a:r>
              <a:rPr lang="en-US"/>
              <a:t>search</a:t>
            </a:r>
          </a:p>
          <a:p>
            <a:pPr marL="285750" indent="-285750">
              <a:buFont typeface="Wingdings" panose="05000000000000000000" pitchFamily="2" charset="2"/>
              <a:buChar char="§"/>
            </a:pPr>
            <a:r>
              <a:rPr lang="en-US" err="1"/>
              <a:t>url</a:t>
            </a:r>
            <a:endParaRPr lang="en-US"/>
          </a:p>
          <a:p>
            <a:pPr marL="285750" indent="-285750">
              <a:buFont typeface="Wingdings" panose="05000000000000000000" pitchFamily="2" charset="2"/>
              <a:buChar char="§"/>
            </a:pPr>
            <a:r>
              <a:rPr lang="en-US" err="1"/>
              <a:t>tel</a:t>
            </a:r>
            <a:endParaRPr lang="en-US"/>
          </a:p>
          <a:p>
            <a:pPr marL="285750" indent="-285750">
              <a:buFont typeface="Wingdings" panose="05000000000000000000" pitchFamily="2" charset="2"/>
              <a:buChar char="§"/>
            </a:pPr>
            <a:r>
              <a:rPr lang="en-US"/>
              <a:t>range </a:t>
            </a:r>
          </a:p>
          <a:p>
            <a:pPr marL="285750" indent="-285750">
              <a:buFont typeface="Wingdings" panose="05000000000000000000" pitchFamily="2" charset="2"/>
              <a:buChar char="§"/>
            </a:pPr>
            <a:r>
              <a:rPr lang="en-US"/>
              <a:t>color</a:t>
            </a:r>
          </a:p>
          <a:p>
            <a:pPr marL="285750" indent="-285750">
              <a:buFont typeface="Wingdings" panose="05000000000000000000" pitchFamily="2" charset="2"/>
              <a:buChar char="§"/>
            </a:pPr>
            <a:r>
              <a:rPr lang="en-US"/>
              <a:t>date</a:t>
            </a:r>
          </a:p>
          <a:p>
            <a:pPr marL="285750" indent="-285750">
              <a:buFont typeface="Wingdings" panose="05000000000000000000" pitchFamily="2" charset="2"/>
              <a:buChar char="§"/>
            </a:pPr>
            <a:r>
              <a:rPr lang="en-US"/>
              <a:t>time</a:t>
            </a:r>
          </a:p>
          <a:p>
            <a:pPr marL="285750" indent="-285750">
              <a:buFont typeface="Wingdings" panose="05000000000000000000" pitchFamily="2" charset="2"/>
              <a:buChar char="§"/>
            </a:pPr>
            <a:r>
              <a:rPr lang="en-US" err="1"/>
              <a:t>datetime-local</a:t>
            </a:r>
          </a:p>
          <a:p>
            <a:pPr marL="285750" indent="-285750">
              <a:buFont typeface="Wingdings" panose="05000000000000000000" pitchFamily="2" charset="2"/>
              <a:buChar char="§"/>
            </a:pPr>
            <a:r>
              <a:rPr lang="en-US"/>
              <a:t>month</a:t>
            </a:r>
          </a:p>
          <a:p>
            <a:pPr marL="285750" indent="-285750">
              <a:buFont typeface="Wingdings" panose="05000000000000000000" pitchFamily="2" charset="2"/>
              <a:buChar char="§"/>
            </a:pPr>
            <a:r>
              <a:rPr lang="en-US"/>
              <a:t>week</a:t>
            </a:r>
          </a:p>
        </p:txBody>
      </p:sp>
    </p:spTree>
    <p:extLst>
      <p:ext uri="{BB962C8B-B14F-4D97-AF65-F5344CB8AC3E}">
        <p14:creationId xmlns="" xmlns:p14="http://schemas.microsoft.com/office/powerpoint/2010/main" val="420480867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HTML5 Form Validation</a:t>
            </a:r>
          </a:p>
        </p:txBody>
      </p:sp>
      <p:sp>
        <p:nvSpPr>
          <p:cNvPr id="3" name="Content Placeholder 2"/>
          <p:cNvSpPr>
            <a:spLocks noGrp="1"/>
          </p:cNvSpPr>
          <p:nvPr>
            <p:ph idx="1"/>
          </p:nvPr>
        </p:nvSpPr>
        <p:spPr/>
        <p:txBody>
          <a:bodyPr/>
          <a:lstStyle/>
          <a:p>
            <a:r>
              <a:rPr lang="en-US"/>
              <a:t>Form validation is a “technical process where a web-form checks if the information provided by a user is correct.”</a:t>
            </a:r>
          </a:p>
          <a:p>
            <a:r>
              <a:rPr lang="en-US"/>
              <a:t>The form will either alert the user that something is not in correct format and need to fix to proceed, or the form will be validated and the user will be able to continue with their process.</a:t>
            </a:r>
          </a:p>
          <a:p>
            <a:r>
              <a:rPr lang="en-US"/>
              <a:t>Form can be validated both in Client-Side as well as Server-Side, it is recommended to validate the form in both the side.</a:t>
            </a:r>
          </a:p>
          <a:p>
            <a:r>
              <a:rPr lang="en-US"/>
              <a:t>Form validation generally performs two functions.</a:t>
            </a:r>
          </a:p>
          <a:p>
            <a:pPr marL="914400" lvl="1" indent="-457200">
              <a:buFont typeface="+mj-lt"/>
              <a:buAutoNum type="arabicPeriod"/>
            </a:pPr>
            <a:r>
              <a:rPr lang="en-US" b="1"/>
              <a:t>Basic Validation</a:t>
            </a:r>
          </a:p>
          <a:p>
            <a:pPr lvl="2"/>
            <a:r>
              <a:rPr lang="en-US" sz="2000"/>
              <a:t>Emptiness</a:t>
            </a:r>
          </a:p>
          <a:p>
            <a:pPr lvl="2"/>
            <a:r>
              <a:rPr lang="en-US" sz="2000"/>
              <a:t>Length Validation etc……</a:t>
            </a:r>
          </a:p>
          <a:p>
            <a:pPr marL="914400" lvl="1" indent="-457200">
              <a:buFont typeface="+mj-lt"/>
              <a:buAutoNum type="arabicPeriod"/>
            </a:pPr>
            <a:r>
              <a:rPr lang="en-US" b="1"/>
              <a:t>Data Format Validation</a:t>
            </a:r>
          </a:p>
          <a:p>
            <a:pPr marL="436563" indent="-457200">
              <a:buNone/>
            </a:pPr>
            <a:r>
              <a:rPr lang="en-US" sz="2600"/>
              <a:t>  		Secondly, the data that is entered must be checked for correct </a:t>
            </a:r>
            <a:r>
              <a:rPr lang="en-US" sz="2600" b="1"/>
              <a:t>form</a:t>
            </a:r>
            <a:r>
              <a:rPr lang="en-US" sz="2600"/>
              <a:t> and </a:t>
            </a:r>
            <a:r>
              <a:rPr lang="en-US" sz="2600" b="1"/>
              <a:t>value</a:t>
            </a:r>
            <a:r>
              <a:rPr lang="en-US" sz="2600"/>
              <a:t>.</a:t>
            </a:r>
          </a:p>
          <a:p>
            <a:pPr marL="1314450" lvl="2" indent="-457200"/>
            <a:r>
              <a:rPr lang="en-US" sz="2000"/>
              <a:t>Email Validation</a:t>
            </a:r>
          </a:p>
          <a:p>
            <a:pPr marL="1314450" lvl="2" indent="-457200"/>
            <a:r>
              <a:rPr lang="en-US" sz="2000"/>
              <a:t>Mobile Number Validation</a:t>
            </a:r>
          </a:p>
          <a:p>
            <a:pPr marL="1314450" lvl="2" indent="-457200"/>
            <a:r>
              <a:rPr lang="en-US" sz="2000"/>
              <a:t>Enrollment Number Validation etc….</a:t>
            </a:r>
            <a:endParaRPr lang="en-US" sz="1600"/>
          </a:p>
        </p:txBody>
      </p:sp>
    </p:spTree>
    <p:extLst>
      <p:ext uri="{BB962C8B-B14F-4D97-AF65-F5344CB8AC3E}">
        <p14:creationId xmlns="" xmlns:p14="http://schemas.microsoft.com/office/powerpoint/2010/main" val="4067036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HTML5 Form Validation (Cont…)</a:t>
            </a:r>
          </a:p>
        </p:txBody>
      </p:sp>
      <p:sp>
        <p:nvSpPr>
          <p:cNvPr id="3" name="Content Placeholder 2"/>
          <p:cNvSpPr>
            <a:spLocks noGrp="1"/>
          </p:cNvSpPr>
          <p:nvPr>
            <p:ph idx="1"/>
          </p:nvPr>
        </p:nvSpPr>
        <p:spPr/>
        <p:txBody>
          <a:bodyPr/>
          <a:lstStyle/>
          <a:p>
            <a:r>
              <a:rPr lang="en-US"/>
              <a:t>We can use </a:t>
            </a:r>
            <a:r>
              <a:rPr lang="en-US" b="1"/>
              <a:t>required </a:t>
            </a:r>
            <a:r>
              <a:rPr lang="en-US"/>
              <a:t>attribute in order to stop user sending empty data to server.</a:t>
            </a:r>
          </a:p>
          <a:p>
            <a:pPr marL="0" indent="0">
              <a:buNone/>
            </a:pPr>
            <a:endParaRPr lang="en-US"/>
          </a:p>
          <a:p>
            <a:r>
              <a:rPr lang="en-US"/>
              <a:t>We can use </a:t>
            </a:r>
            <a:r>
              <a:rPr lang="en-US" b="1"/>
              <a:t>pattern </a:t>
            </a:r>
            <a:r>
              <a:rPr lang="en-US"/>
              <a:t>attribute in order to force some format on user before sending the data to server.</a:t>
            </a:r>
          </a:p>
          <a:p>
            <a:pPr marL="0" indent="0">
              <a:buNone/>
            </a:pPr>
            <a:endParaRPr lang="en-US"/>
          </a:p>
          <a:p>
            <a:r>
              <a:rPr lang="en-US"/>
              <a:t>We can use </a:t>
            </a:r>
            <a:r>
              <a:rPr lang="en-US" b="1"/>
              <a:t>title</a:t>
            </a:r>
            <a:r>
              <a:rPr lang="en-US"/>
              <a:t> attribute for custom error message.</a:t>
            </a:r>
          </a:p>
          <a:p>
            <a:endParaRPr lang="en-US"/>
          </a:p>
        </p:txBody>
      </p:sp>
      <p:sp>
        <p:nvSpPr>
          <p:cNvPr id="4" name="Rectangle 3">
            <a:extLst>
              <a:ext uri="{FF2B5EF4-FFF2-40B4-BE49-F238E27FC236}">
                <a16:creationId xmlns="" xmlns:a16="http://schemas.microsoft.com/office/drawing/2014/main" id="{D456EBDA-49A4-A843-A786-6989C63A54AA}"/>
              </a:ext>
            </a:extLst>
          </p:cNvPr>
          <p:cNvSpPr/>
          <p:nvPr/>
        </p:nvSpPr>
        <p:spPr>
          <a:xfrm>
            <a:off x="1030948" y="1276507"/>
            <a:ext cx="5253475" cy="338554"/>
          </a:xfrm>
          <a:prstGeom prst="rect">
            <a:avLst/>
          </a:prstGeom>
          <a:solidFill>
            <a:schemeClr val="bg1">
              <a:lumMod val="95000"/>
            </a:schemeClr>
          </a:solidFill>
          <a:ln>
            <a:noFill/>
          </a:ln>
        </p:spPr>
        <p:txBody>
          <a:bodyPr wrap="square">
            <a:spAutoFit/>
          </a:bodyPr>
          <a:lstStyle/>
          <a:p>
            <a:r>
              <a:rPr lang="en-US" sz="1600">
                <a:solidFill>
                  <a:srgbClr val="800000"/>
                </a:solidFill>
                <a:latin typeface="Consolas" panose="020B0609020204030204" pitchFamily="49" charset="0"/>
              </a:rPr>
              <a:t>&lt;input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type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"text"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name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"txtName"</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required</a:t>
            </a:r>
            <a:r>
              <a:rPr lang="en-US" sz="1600">
                <a:solidFill>
                  <a:srgbClr val="800000"/>
                </a:solidFill>
                <a:latin typeface="Consolas" panose="020B0609020204030204" pitchFamily="49" charset="0"/>
              </a:rPr>
              <a:t>/&gt;</a:t>
            </a:r>
            <a:endParaRPr lang="en-US" sz="1600" b="0">
              <a:solidFill>
                <a:srgbClr val="000000"/>
              </a:solidFill>
              <a:effectLst/>
              <a:latin typeface="Consolas" panose="020B0609020204030204" pitchFamily="49" charset="0"/>
            </a:endParaRPr>
          </a:p>
        </p:txBody>
      </p:sp>
      <p:sp>
        <p:nvSpPr>
          <p:cNvPr id="5" name="Rectangle 4">
            <a:extLst>
              <a:ext uri="{FF2B5EF4-FFF2-40B4-BE49-F238E27FC236}">
                <a16:creationId xmlns="" xmlns:a16="http://schemas.microsoft.com/office/drawing/2014/main" id="{35F9F4A0-4592-C04D-B2D0-0BF66A3BFA20}"/>
              </a:ext>
            </a:extLst>
          </p:cNvPr>
          <p:cNvSpPr/>
          <p:nvPr/>
        </p:nvSpPr>
        <p:spPr>
          <a:xfrm>
            <a:off x="530955" y="1276507"/>
            <a:ext cx="499993" cy="338554"/>
          </a:xfrm>
          <a:prstGeom prst="rect">
            <a:avLst/>
          </a:prstGeom>
          <a:solidFill>
            <a:schemeClr val="bg1">
              <a:lumMod val="85000"/>
            </a:schemeClr>
          </a:solidFill>
          <a:ln>
            <a:noFill/>
          </a:ln>
        </p:spPr>
        <p:txBody>
          <a:bodyPr wrap="square">
            <a:spAutoFit/>
          </a:bodyPr>
          <a:lstStyle/>
          <a:p>
            <a:pPr algn="r"/>
            <a:r>
              <a:rPr lang="en-US" sz="1600" b="1">
                <a:solidFill>
                  <a:schemeClr val="tx1">
                    <a:lumMod val="75000"/>
                    <a:lumOff val="25000"/>
                  </a:schemeClr>
                </a:solidFill>
                <a:latin typeface="Consolas" panose="020B0609020204030204" pitchFamily="49" charset="0"/>
              </a:rPr>
              <a:t>1</a:t>
            </a:r>
          </a:p>
        </p:txBody>
      </p:sp>
      <p:sp>
        <p:nvSpPr>
          <p:cNvPr id="7" name="Rectangle 6">
            <a:extLst>
              <a:ext uri="{FF2B5EF4-FFF2-40B4-BE49-F238E27FC236}">
                <a16:creationId xmlns="" xmlns:a16="http://schemas.microsoft.com/office/drawing/2014/main" id="{D456EBDA-49A4-A843-A786-6989C63A54AA}"/>
              </a:ext>
            </a:extLst>
          </p:cNvPr>
          <p:cNvSpPr/>
          <p:nvPr/>
        </p:nvSpPr>
        <p:spPr>
          <a:xfrm>
            <a:off x="1030949" y="2526187"/>
            <a:ext cx="6425568" cy="338554"/>
          </a:xfrm>
          <a:prstGeom prst="rect">
            <a:avLst/>
          </a:prstGeom>
          <a:solidFill>
            <a:schemeClr val="bg1">
              <a:lumMod val="95000"/>
            </a:schemeClr>
          </a:solidFill>
          <a:ln>
            <a:noFill/>
          </a:ln>
        </p:spPr>
        <p:txBody>
          <a:bodyPr wrap="square">
            <a:spAutoFit/>
          </a:bodyPr>
          <a:lstStyle/>
          <a:p>
            <a:r>
              <a:rPr lang="en-US" sz="1600">
                <a:solidFill>
                  <a:srgbClr val="800000"/>
                </a:solidFill>
                <a:latin typeface="Consolas" panose="020B0609020204030204" pitchFamily="49" charset="0"/>
              </a:rPr>
              <a:t>&lt;input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type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"text"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name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"txtName"</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pattern</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"[0-9]{10}"</a:t>
            </a:r>
            <a:r>
              <a:rPr lang="en-US" sz="1600">
                <a:solidFill>
                  <a:srgbClr val="800000"/>
                </a:solidFill>
                <a:latin typeface="Consolas" panose="020B0609020204030204" pitchFamily="49" charset="0"/>
              </a:rPr>
              <a:t>/&gt;</a:t>
            </a:r>
            <a:endParaRPr lang="en-US" sz="1600" b="0">
              <a:solidFill>
                <a:srgbClr val="000000"/>
              </a:solidFill>
              <a:effectLst/>
              <a:latin typeface="Consolas" panose="020B0609020204030204" pitchFamily="49" charset="0"/>
            </a:endParaRPr>
          </a:p>
        </p:txBody>
      </p:sp>
      <p:sp>
        <p:nvSpPr>
          <p:cNvPr id="8" name="Rectangle 7">
            <a:extLst>
              <a:ext uri="{FF2B5EF4-FFF2-40B4-BE49-F238E27FC236}">
                <a16:creationId xmlns="" xmlns:a16="http://schemas.microsoft.com/office/drawing/2014/main" id="{35F9F4A0-4592-C04D-B2D0-0BF66A3BFA20}"/>
              </a:ext>
            </a:extLst>
          </p:cNvPr>
          <p:cNvSpPr/>
          <p:nvPr/>
        </p:nvSpPr>
        <p:spPr>
          <a:xfrm>
            <a:off x="530955" y="2526187"/>
            <a:ext cx="499993" cy="338554"/>
          </a:xfrm>
          <a:prstGeom prst="rect">
            <a:avLst/>
          </a:prstGeom>
          <a:solidFill>
            <a:schemeClr val="bg1">
              <a:lumMod val="85000"/>
            </a:schemeClr>
          </a:solidFill>
          <a:ln>
            <a:noFill/>
          </a:ln>
        </p:spPr>
        <p:txBody>
          <a:bodyPr wrap="square">
            <a:spAutoFit/>
          </a:bodyPr>
          <a:lstStyle/>
          <a:p>
            <a:pPr algn="r"/>
            <a:r>
              <a:rPr lang="en-US" sz="1600" b="1">
                <a:solidFill>
                  <a:schemeClr val="tx1">
                    <a:lumMod val="75000"/>
                    <a:lumOff val="25000"/>
                  </a:schemeClr>
                </a:solidFill>
                <a:latin typeface="Consolas" panose="020B0609020204030204" pitchFamily="49" charset="0"/>
              </a:rPr>
              <a:t>1</a:t>
            </a:r>
          </a:p>
        </p:txBody>
      </p:sp>
      <p:sp>
        <p:nvSpPr>
          <p:cNvPr id="9" name="Rectangle 8">
            <a:extLst>
              <a:ext uri="{FF2B5EF4-FFF2-40B4-BE49-F238E27FC236}">
                <a16:creationId xmlns="" xmlns:a16="http://schemas.microsoft.com/office/drawing/2014/main" id="{D456EBDA-49A4-A843-A786-6989C63A54AA}"/>
              </a:ext>
            </a:extLst>
          </p:cNvPr>
          <p:cNvSpPr/>
          <p:nvPr/>
        </p:nvSpPr>
        <p:spPr>
          <a:xfrm>
            <a:off x="1030949" y="3437313"/>
            <a:ext cx="7049022" cy="1077218"/>
          </a:xfrm>
          <a:prstGeom prst="rect">
            <a:avLst/>
          </a:prstGeom>
          <a:solidFill>
            <a:schemeClr val="bg1">
              <a:lumMod val="95000"/>
            </a:schemeClr>
          </a:solidFill>
          <a:ln>
            <a:noFill/>
          </a:ln>
        </p:spPr>
        <p:txBody>
          <a:bodyPr wrap="square">
            <a:spAutoFit/>
          </a:bodyPr>
          <a:lstStyle/>
          <a:p>
            <a:r>
              <a:rPr lang="en-US" sz="1600">
                <a:solidFill>
                  <a:srgbClr val="800000"/>
                </a:solidFill>
                <a:latin typeface="Consolas" panose="020B0609020204030204" pitchFamily="49" charset="0"/>
              </a:rPr>
              <a:t>&lt;input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type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"text"</a:t>
            </a:r>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name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"txtName"</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pattern</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"[0-9]{10}"</a:t>
            </a:r>
            <a:r>
              <a:rPr lang="en-US" sz="1600">
                <a:solidFill>
                  <a:srgbClr val="000000"/>
                </a:solidFill>
                <a:latin typeface="Consolas" panose="020B0609020204030204" pitchFamily="49" charset="0"/>
              </a:rPr>
              <a:t> </a:t>
            </a:r>
          </a:p>
          <a:p>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title</a:t>
            </a:r>
            <a:r>
              <a:rPr lang="en-US" sz="1600">
                <a:solidFill>
                  <a:srgbClr val="000000"/>
                </a:solidFill>
                <a:latin typeface="Consolas" panose="020B0609020204030204" pitchFamily="49" charset="0"/>
              </a:rPr>
              <a:t>=</a:t>
            </a:r>
            <a:r>
              <a:rPr lang="en-US" sz="1600">
                <a:solidFill>
                  <a:srgbClr val="0000FF"/>
                </a:solidFill>
                <a:latin typeface="Consolas" panose="020B0609020204030204" pitchFamily="49" charset="0"/>
              </a:rPr>
              <a:t>"Please enter 10 digit mobile number"</a:t>
            </a:r>
            <a:endParaRPr lang="en-US" sz="1600">
              <a:solidFill>
                <a:srgbClr val="000000"/>
              </a:solidFill>
              <a:latin typeface="Consolas" panose="020B0609020204030204" pitchFamily="49" charset="0"/>
            </a:endParaRPr>
          </a:p>
          <a:p>
            <a:r>
              <a:rPr lang="en-US" sz="1600">
                <a:solidFill>
                  <a:srgbClr val="000000"/>
                </a:solidFill>
                <a:latin typeface="Consolas" panose="020B0609020204030204" pitchFamily="49" charset="0"/>
              </a:rPr>
              <a:t>                </a:t>
            </a:r>
            <a:r>
              <a:rPr lang="en-US" sz="1600">
                <a:solidFill>
                  <a:srgbClr val="FF0000"/>
                </a:solidFill>
                <a:latin typeface="Consolas" panose="020B0609020204030204" pitchFamily="49" charset="0"/>
              </a:rPr>
              <a:t>required</a:t>
            </a:r>
            <a:r>
              <a:rPr lang="en-US" sz="1600">
                <a:solidFill>
                  <a:srgbClr val="800000"/>
                </a:solidFill>
                <a:latin typeface="Consolas" panose="020B0609020204030204" pitchFamily="49" charset="0"/>
              </a:rPr>
              <a:t>/&gt;</a:t>
            </a:r>
            <a:r>
              <a:rPr lang="en-US" sz="1600">
                <a:solidFill>
                  <a:srgbClr val="000000"/>
                </a:solidFill>
                <a:latin typeface="Consolas" panose="020B0609020204030204" pitchFamily="49" charset="0"/>
              </a:rPr>
              <a:t> </a:t>
            </a:r>
            <a:endParaRPr lang="en-US" sz="1600" b="0">
              <a:solidFill>
                <a:srgbClr val="000000"/>
              </a:solidFill>
              <a:effectLst/>
              <a:latin typeface="Consolas" panose="020B0609020204030204" pitchFamily="49" charset="0"/>
            </a:endParaRPr>
          </a:p>
        </p:txBody>
      </p:sp>
      <p:sp>
        <p:nvSpPr>
          <p:cNvPr id="10" name="Rectangle 9">
            <a:extLst>
              <a:ext uri="{FF2B5EF4-FFF2-40B4-BE49-F238E27FC236}">
                <a16:creationId xmlns="" xmlns:a16="http://schemas.microsoft.com/office/drawing/2014/main" id="{35F9F4A0-4592-C04D-B2D0-0BF66A3BFA20}"/>
              </a:ext>
            </a:extLst>
          </p:cNvPr>
          <p:cNvSpPr/>
          <p:nvPr/>
        </p:nvSpPr>
        <p:spPr>
          <a:xfrm>
            <a:off x="530955" y="3437313"/>
            <a:ext cx="499993" cy="1077218"/>
          </a:xfrm>
          <a:prstGeom prst="rect">
            <a:avLst/>
          </a:prstGeom>
          <a:solidFill>
            <a:schemeClr val="bg1">
              <a:lumMod val="85000"/>
            </a:schemeClr>
          </a:solidFill>
          <a:ln>
            <a:noFill/>
          </a:ln>
        </p:spPr>
        <p:txBody>
          <a:bodyPr wrap="square">
            <a:spAutoFit/>
          </a:bodyPr>
          <a:lstStyle/>
          <a:p>
            <a:pPr algn="r"/>
            <a:r>
              <a:rPr lang="en-US" sz="1600" b="1">
                <a:solidFill>
                  <a:schemeClr val="tx1">
                    <a:lumMod val="75000"/>
                    <a:lumOff val="25000"/>
                  </a:schemeClr>
                </a:solidFill>
                <a:latin typeface="Consolas" panose="020B0609020204030204" pitchFamily="49" charset="0"/>
              </a:rPr>
              <a:t>1</a:t>
            </a: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p:txBody>
      </p:sp>
    </p:spTree>
    <p:extLst>
      <p:ext uri="{BB962C8B-B14F-4D97-AF65-F5344CB8AC3E}">
        <p14:creationId xmlns="" xmlns:p14="http://schemas.microsoft.com/office/powerpoint/2010/main" val="16277690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
                                            <p:bg/>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bg/>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
                                            <p:bg/>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uiExpand="1" build="p" animBg="1"/>
      <p:bldP spid="5" grpId="0" animBg="1"/>
      <p:bldP spid="7" grpId="0" uiExpand="1" build="p" animBg="1"/>
      <p:bldP spid="8" grpId="0" animBg="1"/>
      <p:bldP spid="9" grpId="0" uiExpand="1" build="p"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META Tag</a:t>
            </a:r>
          </a:p>
        </p:txBody>
      </p:sp>
      <p:sp>
        <p:nvSpPr>
          <p:cNvPr id="3" name="Content Placeholder 2"/>
          <p:cNvSpPr>
            <a:spLocks noGrp="1"/>
          </p:cNvSpPr>
          <p:nvPr>
            <p:ph idx="1"/>
          </p:nvPr>
        </p:nvSpPr>
        <p:spPr/>
        <p:txBody>
          <a:bodyPr/>
          <a:lstStyle/>
          <a:p>
            <a:pPr lvl="0"/>
            <a:r>
              <a:rPr lang="en-US"/>
              <a:t>Metadata is data (information) about data.</a:t>
            </a:r>
          </a:p>
          <a:p>
            <a:pPr lvl="0"/>
            <a:r>
              <a:rPr lang="en-US"/>
              <a:t>The &lt;meta&gt; tag provides metadata about the HTML document. </a:t>
            </a:r>
          </a:p>
          <a:p>
            <a:pPr lvl="0"/>
            <a:r>
              <a:rPr lang="en-US"/>
              <a:t>Metadata will not be displayed on the page.</a:t>
            </a:r>
          </a:p>
          <a:p>
            <a:pPr lvl="0"/>
            <a:r>
              <a:rPr lang="en-US"/>
              <a:t>Meta elements are typically used to specify page description, keywords, author of the document, last modified and other metadata.</a:t>
            </a:r>
          </a:p>
          <a:p>
            <a:r>
              <a:rPr lang="en-US"/>
              <a:t>The metadata can be used by search engines (keywords), browsers (how to display content or reload page) or other web services.</a:t>
            </a:r>
          </a:p>
          <a:p>
            <a:endParaRPr lang="en-US"/>
          </a:p>
        </p:txBody>
      </p:sp>
    </p:spTree>
    <p:extLst>
      <p:ext uri="{BB962C8B-B14F-4D97-AF65-F5344CB8AC3E}">
        <p14:creationId xmlns="" xmlns:p14="http://schemas.microsoft.com/office/powerpoint/2010/main" val="30788392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Meta Tag Attributes</a:t>
            </a:r>
          </a:p>
        </p:txBody>
      </p:sp>
      <p:graphicFrame>
        <p:nvGraphicFramePr>
          <p:cNvPr id="4" name="Content Placeholder 6"/>
          <p:cNvGraphicFramePr>
            <a:graphicFrameLocks noGrp="1"/>
          </p:cNvGraphicFramePr>
          <p:nvPr>
            <p:ph idx="1"/>
            <p:extLst>
              <p:ext uri="{D42A27DB-BD31-4B8C-83A1-F6EECF244321}">
                <p14:modId xmlns="" xmlns:p14="http://schemas.microsoft.com/office/powerpoint/2010/main" val="2011024785"/>
              </p:ext>
            </p:extLst>
          </p:nvPr>
        </p:nvGraphicFramePr>
        <p:xfrm>
          <a:off x="207278" y="926284"/>
          <a:ext cx="8724900" cy="4522136"/>
        </p:xfrm>
        <a:graphic>
          <a:graphicData uri="http://schemas.openxmlformats.org/drawingml/2006/table">
            <a:tbl>
              <a:tblPr firstRow="1" bandRow="1">
                <a:tableStyleId>{5C22544A-7EE6-4342-B048-85BDC9FD1C3A}</a:tableStyleId>
              </a:tblPr>
              <a:tblGrid>
                <a:gridCol w="1228690">
                  <a:extLst>
                    <a:ext uri="{9D8B030D-6E8A-4147-A177-3AD203B41FA5}">
                      <a16:colId xmlns="" xmlns:a16="http://schemas.microsoft.com/office/drawing/2014/main" val="20000"/>
                    </a:ext>
                  </a:extLst>
                </a:gridCol>
                <a:gridCol w="1923517">
                  <a:extLst>
                    <a:ext uri="{9D8B030D-6E8A-4147-A177-3AD203B41FA5}">
                      <a16:colId xmlns="" xmlns:a16="http://schemas.microsoft.com/office/drawing/2014/main" val="20001"/>
                    </a:ext>
                  </a:extLst>
                </a:gridCol>
                <a:gridCol w="5572693">
                  <a:extLst>
                    <a:ext uri="{9D8B030D-6E8A-4147-A177-3AD203B41FA5}">
                      <a16:colId xmlns="" xmlns:a16="http://schemas.microsoft.com/office/drawing/2014/main" val="20002"/>
                    </a:ext>
                  </a:extLst>
                </a:gridCol>
              </a:tblGrid>
              <a:tr h="368260">
                <a:tc>
                  <a:txBody>
                    <a:bodyPr/>
                    <a:lstStyle/>
                    <a:p>
                      <a:r>
                        <a:rPr lang="en-US"/>
                        <a:t>Attribute</a:t>
                      </a:r>
                    </a:p>
                  </a:txBody>
                  <a:tcPr/>
                </a:tc>
                <a:tc>
                  <a:txBody>
                    <a:bodyPr/>
                    <a:lstStyle/>
                    <a:p>
                      <a:r>
                        <a:rPr lang="en-US"/>
                        <a:t>Value</a:t>
                      </a:r>
                    </a:p>
                  </a:txBody>
                  <a:tcPr/>
                </a:tc>
                <a:tc>
                  <a:txBody>
                    <a:bodyPr/>
                    <a:lstStyle/>
                    <a:p>
                      <a:r>
                        <a:rPr lang="en-US"/>
                        <a:t>Description</a:t>
                      </a:r>
                    </a:p>
                  </a:txBody>
                  <a:tcPr/>
                </a:tc>
                <a:extLst>
                  <a:ext uri="{0D108BD9-81ED-4DB2-BD59-A6C34878D82A}">
                    <a16:rowId xmlns="" xmlns:a16="http://schemas.microsoft.com/office/drawing/2014/main" val="10000"/>
                  </a:ext>
                </a:extLst>
              </a:tr>
              <a:tr h="368260">
                <a:tc>
                  <a:txBody>
                    <a:bodyPr/>
                    <a:lstStyle/>
                    <a:p>
                      <a:r>
                        <a:rPr lang="en-US" sz="1800" kern="1200">
                          <a:solidFill>
                            <a:schemeClr val="dk1"/>
                          </a:solidFill>
                          <a:latin typeface="+mn-lt"/>
                          <a:ea typeface="+mn-ea"/>
                          <a:cs typeface="+mn-cs"/>
                          <a:hlinkClick r:id="" action="ppaction://noaction"/>
                        </a:rPr>
                        <a:t>charset</a:t>
                      </a:r>
                    </a:p>
                  </a:txBody>
                  <a:tcPr/>
                </a:tc>
                <a:tc>
                  <a:txBody>
                    <a:bodyPr/>
                    <a:lstStyle/>
                    <a:p>
                      <a:r>
                        <a:rPr lang="en-US" sz="1800" kern="1200" err="1">
                          <a:solidFill>
                            <a:schemeClr val="dk1"/>
                          </a:solidFill>
                          <a:latin typeface="Consolas" panose="020B0609020204030204" pitchFamily="49" charset="0"/>
                          <a:ea typeface="+mn-ea"/>
                          <a:cs typeface="+mn-cs"/>
                        </a:rPr>
                        <a:t>character_set</a:t>
                      </a:r>
                      <a:endParaRPr lang="en-US" sz="1800" kern="1200">
                        <a:solidFill>
                          <a:schemeClr val="dk1"/>
                        </a:solidFill>
                        <a:latin typeface="Consolas" panose="020B0609020204030204" pitchFamily="49" charset="0"/>
                        <a:ea typeface="+mn-ea"/>
                        <a:cs typeface="+mn-cs"/>
                      </a:endParaRPr>
                    </a:p>
                  </a:txBody>
                  <a:tcPr/>
                </a:tc>
                <a:tc>
                  <a:txBody>
                    <a:bodyPr/>
                    <a:lstStyle/>
                    <a:p>
                      <a:r>
                        <a:rPr lang="en-US" sz="1800" kern="1200">
                          <a:solidFill>
                            <a:schemeClr val="dk1"/>
                          </a:solidFill>
                          <a:latin typeface="+mn-lt"/>
                          <a:ea typeface="+mn-ea"/>
                          <a:cs typeface="+mn-cs"/>
                        </a:rPr>
                        <a:t>Specifies the character encoding for the HTML document </a:t>
                      </a:r>
                    </a:p>
                  </a:txBody>
                  <a:tcPr/>
                </a:tc>
                <a:extLst>
                  <a:ext uri="{0D108BD9-81ED-4DB2-BD59-A6C34878D82A}">
                    <a16:rowId xmlns="" xmlns:a16="http://schemas.microsoft.com/office/drawing/2014/main" val="10001"/>
                  </a:ext>
                </a:extLst>
              </a:tr>
              <a:tr h="1566367">
                <a:tc>
                  <a:txBody>
                    <a:bodyPr/>
                    <a:lstStyle/>
                    <a:p>
                      <a:pPr marL="0" marR="0">
                        <a:lnSpc>
                          <a:spcPct val="115000"/>
                        </a:lnSpc>
                        <a:spcBef>
                          <a:spcPct val="0"/>
                        </a:spcBef>
                        <a:spcAft>
                          <a:spcPct val="0"/>
                        </a:spcAft>
                      </a:pPr>
                      <a:r>
                        <a:rPr lang="en-US" sz="1800" kern="1200">
                          <a:solidFill>
                            <a:schemeClr val="dk1"/>
                          </a:solidFill>
                          <a:latin typeface="+mn-lt"/>
                          <a:ea typeface="+mn-ea"/>
                          <a:cs typeface="+mn-cs"/>
                          <a:hlinkClick r:id="" action="ppaction://noaction"/>
                        </a:rPr>
                        <a:t>name</a:t>
                      </a:r>
                      <a:endParaRPr lang="en-US" sz="1800" kern="1200">
                        <a:solidFill>
                          <a:schemeClr val="dk1"/>
                        </a:solidFill>
                        <a:latin typeface="+mn-lt"/>
                        <a:ea typeface="+mn-ea"/>
                        <a:cs typeface="+mn-cs"/>
                      </a:endParaRPr>
                    </a:p>
                  </a:txBody>
                  <a:tcPr marL="68580" marR="68580" marT="0" marB="0" anchor="ctr"/>
                </a:tc>
                <a:tc>
                  <a:txBody>
                    <a:bodyPr/>
                    <a:lstStyle/>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author</a:t>
                      </a:r>
                      <a:br>
                        <a:rPr lang="en-US" sz="1800" kern="1200">
                          <a:solidFill>
                            <a:schemeClr val="dk1"/>
                          </a:solidFill>
                          <a:latin typeface="Consolas" panose="020B0609020204030204" pitchFamily="49" charset="0"/>
                          <a:ea typeface="+mn-ea"/>
                          <a:cs typeface="+mn-cs"/>
                        </a:rPr>
                      </a:br>
                      <a:r>
                        <a:rPr lang="en-US" sz="1800" kern="1200">
                          <a:solidFill>
                            <a:schemeClr val="dk1"/>
                          </a:solidFill>
                          <a:latin typeface="Consolas" panose="020B0609020204030204" pitchFamily="49" charset="0"/>
                          <a:ea typeface="+mn-ea"/>
                          <a:cs typeface="+mn-cs"/>
                        </a:rPr>
                        <a:t>description</a:t>
                      </a:r>
                      <a:br>
                        <a:rPr lang="en-US" sz="1800" kern="1200">
                          <a:solidFill>
                            <a:schemeClr val="dk1"/>
                          </a:solidFill>
                          <a:latin typeface="Consolas" panose="020B0609020204030204" pitchFamily="49" charset="0"/>
                          <a:ea typeface="+mn-ea"/>
                          <a:cs typeface="+mn-cs"/>
                        </a:rPr>
                      </a:br>
                      <a:r>
                        <a:rPr lang="en-US" sz="1800" i="0" kern="1200">
                          <a:solidFill>
                            <a:schemeClr val="dk1"/>
                          </a:solidFill>
                          <a:latin typeface="Consolas" panose="020B0609020204030204" pitchFamily="49" charset="0"/>
                          <a:ea typeface="+mn-ea"/>
                          <a:cs typeface="+mn-cs"/>
                        </a:rPr>
                        <a:t>keywords</a:t>
                      </a:r>
                    </a:p>
                    <a:p>
                      <a:pPr marL="0" marR="0">
                        <a:lnSpc>
                          <a:spcPct val="115000"/>
                        </a:lnSpc>
                        <a:spcBef>
                          <a:spcPct val="0"/>
                        </a:spcBef>
                        <a:spcAft>
                          <a:spcPct val="0"/>
                        </a:spcAft>
                      </a:pPr>
                      <a:r>
                        <a:rPr lang="en-US" sz="1800" i="0" kern="1200">
                          <a:solidFill>
                            <a:schemeClr val="dk1"/>
                          </a:solidFill>
                          <a:latin typeface="Consolas" panose="020B0609020204030204" pitchFamily="49" charset="0"/>
                          <a:ea typeface="+mn-ea"/>
                          <a:cs typeface="+mn-cs"/>
                        </a:rPr>
                        <a:t>robots</a:t>
                      </a:r>
                    </a:p>
                    <a:p>
                      <a:pPr marL="0" marR="0">
                        <a:lnSpc>
                          <a:spcPct val="115000"/>
                        </a:lnSpc>
                        <a:spcBef>
                          <a:spcPct val="0"/>
                        </a:spcBef>
                        <a:spcAft>
                          <a:spcPct val="0"/>
                        </a:spcAft>
                      </a:pPr>
                      <a:r>
                        <a:rPr lang="en-US" sz="1800" i="0" kern="1200">
                          <a:solidFill>
                            <a:schemeClr val="dk1"/>
                          </a:solidFill>
                          <a:latin typeface="Consolas" panose="020B0609020204030204" pitchFamily="49" charset="0"/>
                          <a:ea typeface="+mn-ea"/>
                          <a:cs typeface="+mn-cs"/>
                        </a:rPr>
                        <a:t>expires</a:t>
                      </a:r>
                    </a:p>
                  </a:txBody>
                  <a:tcPr marL="68580" marR="68580" marT="0" marB="0" anchor="ctr"/>
                </a:tc>
                <a:tc>
                  <a:txBody>
                    <a:bodyPr/>
                    <a:lstStyle/>
                    <a:p>
                      <a:pPr marL="0" marR="0" algn="just">
                        <a:lnSpc>
                          <a:spcPct val="115000"/>
                        </a:lnSpc>
                        <a:spcBef>
                          <a:spcPct val="0"/>
                        </a:spcBef>
                        <a:spcAft>
                          <a:spcPct val="0"/>
                        </a:spcAft>
                      </a:pPr>
                      <a:r>
                        <a:rPr lang="en-US" sz="1800" kern="1200">
                          <a:solidFill>
                            <a:schemeClr val="dk1"/>
                          </a:solidFill>
                          <a:latin typeface="+mn-lt"/>
                          <a:ea typeface="+mn-ea"/>
                          <a:cs typeface="+mn-cs"/>
                        </a:rPr>
                        <a:t>Specifies a name for the metadata</a:t>
                      </a:r>
                    </a:p>
                  </a:txBody>
                  <a:tcPr marL="68580" marR="68580" marT="0" marB="0" anchor="ctr"/>
                </a:tc>
                <a:extLst>
                  <a:ext uri="{0D108BD9-81ED-4DB2-BD59-A6C34878D82A}">
                    <a16:rowId xmlns="" xmlns:a16="http://schemas.microsoft.com/office/drawing/2014/main" val="10002"/>
                  </a:ext>
                </a:extLst>
              </a:tr>
              <a:tr h="939819">
                <a:tc>
                  <a:txBody>
                    <a:bodyPr/>
                    <a:lstStyle/>
                    <a:p>
                      <a:pPr marL="0" marR="0">
                        <a:lnSpc>
                          <a:spcPct val="115000"/>
                        </a:lnSpc>
                        <a:spcBef>
                          <a:spcPct val="0"/>
                        </a:spcBef>
                        <a:spcAft>
                          <a:spcPct val="0"/>
                        </a:spcAft>
                      </a:pPr>
                      <a:r>
                        <a:rPr lang="en-US" sz="1800" kern="1200">
                          <a:solidFill>
                            <a:schemeClr val="dk1"/>
                          </a:solidFill>
                          <a:latin typeface="+mn-lt"/>
                          <a:ea typeface="+mn-ea"/>
                          <a:cs typeface="+mn-cs"/>
                          <a:hlinkClick r:id="" action="ppaction://noaction"/>
                        </a:rPr>
                        <a:t>http-equiv</a:t>
                      </a:r>
                      <a:endParaRPr lang="en-US" sz="1800" kern="1200">
                        <a:solidFill>
                          <a:schemeClr val="dk1"/>
                        </a:solidFill>
                        <a:latin typeface="+mn-lt"/>
                        <a:ea typeface="+mn-ea"/>
                        <a:cs typeface="+mn-cs"/>
                      </a:endParaRPr>
                    </a:p>
                  </a:txBody>
                  <a:tcPr marL="68580" marR="68580" marT="0" marB="0" anchor="ctr"/>
                </a:tc>
                <a:tc>
                  <a:txBody>
                    <a:bodyPr/>
                    <a:lstStyle/>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content-type</a:t>
                      </a:r>
                    </a:p>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default-style</a:t>
                      </a:r>
                      <a:br>
                        <a:rPr lang="en-US" sz="1800" kern="1200">
                          <a:solidFill>
                            <a:schemeClr val="dk1"/>
                          </a:solidFill>
                          <a:latin typeface="Consolas" panose="020B0609020204030204" pitchFamily="49" charset="0"/>
                          <a:ea typeface="+mn-ea"/>
                          <a:cs typeface="+mn-cs"/>
                        </a:rPr>
                      </a:br>
                      <a:r>
                        <a:rPr lang="en-US" sz="1800" kern="1200">
                          <a:solidFill>
                            <a:schemeClr val="dk1"/>
                          </a:solidFill>
                          <a:latin typeface="Consolas" panose="020B0609020204030204" pitchFamily="49" charset="0"/>
                          <a:ea typeface="+mn-ea"/>
                          <a:cs typeface="+mn-cs"/>
                        </a:rPr>
                        <a:t>refresh</a:t>
                      </a:r>
                    </a:p>
                  </a:txBody>
                  <a:tcPr marL="68580" marR="68580" marT="0" marB="0" anchor="ctr"/>
                </a:tc>
                <a:tc>
                  <a:txBody>
                    <a:bodyPr/>
                    <a:lstStyle/>
                    <a:p>
                      <a:pPr marL="0" marR="0" algn="just">
                        <a:lnSpc>
                          <a:spcPct val="115000"/>
                        </a:lnSpc>
                        <a:spcBef>
                          <a:spcPct val="0"/>
                        </a:spcBef>
                        <a:spcAft>
                          <a:spcPct val="0"/>
                        </a:spcAft>
                      </a:pPr>
                      <a:r>
                        <a:rPr lang="en-US" sz="1800" kern="1200">
                          <a:solidFill>
                            <a:schemeClr val="dk1"/>
                          </a:solidFill>
                          <a:latin typeface="+mn-lt"/>
                          <a:ea typeface="+mn-ea"/>
                          <a:cs typeface="+mn-cs"/>
                        </a:rPr>
                        <a:t>Provides an HTTP header for the information/value of the content attribute</a:t>
                      </a:r>
                    </a:p>
                  </a:txBody>
                  <a:tcPr marL="68580" marR="68580" marT="0" marB="0" anchor="ctr"/>
                </a:tc>
                <a:extLst>
                  <a:ext uri="{0D108BD9-81ED-4DB2-BD59-A6C34878D82A}">
                    <a16:rowId xmlns="" xmlns:a16="http://schemas.microsoft.com/office/drawing/2014/main" val="10003"/>
                  </a:ext>
                </a:extLst>
              </a:tr>
              <a:tr h="626548">
                <a:tc>
                  <a:txBody>
                    <a:bodyPr/>
                    <a:lstStyle/>
                    <a:p>
                      <a:pPr marL="0" marR="0">
                        <a:lnSpc>
                          <a:spcPct val="115000"/>
                        </a:lnSpc>
                        <a:spcBef>
                          <a:spcPct val="0"/>
                        </a:spcBef>
                        <a:spcAft>
                          <a:spcPct val="0"/>
                        </a:spcAft>
                      </a:pPr>
                      <a:r>
                        <a:rPr lang="en-US" sz="1800" kern="1200">
                          <a:solidFill>
                            <a:schemeClr val="dk1"/>
                          </a:solidFill>
                          <a:latin typeface="+mn-lt"/>
                          <a:ea typeface="+mn-ea"/>
                          <a:cs typeface="+mn-cs"/>
                          <a:hlinkClick r:id="" action="ppaction://noaction"/>
                        </a:rPr>
                        <a:t>content</a:t>
                      </a:r>
                      <a:endParaRPr lang="en-US" sz="1800" kern="1200">
                        <a:solidFill>
                          <a:schemeClr val="dk1"/>
                        </a:solidFill>
                        <a:latin typeface="+mn-lt"/>
                        <a:ea typeface="+mn-ea"/>
                        <a:cs typeface="+mn-cs"/>
                      </a:endParaRPr>
                    </a:p>
                  </a:txBody>
                  <a:tcPr marL="68580" marR="68580" marT="0" marB="0" anchor="ctr"/>
                </a:tc>
                <a:tc>
                  <a:txBody>
                    <a:bodyPr/>
                    <a:lstStyle/>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text</a:t>
                      </a:r>
                    </a:p>
                  </a:txBody>
                  <a:tcPr marL="68580" marR="68580" marT="0" marB="0" anchor="ctr"/>
                </a:tc>
                <a:tc>
                  <a:txBody>
                    <a:bodyPr/>
                    <a:lstStyle/>
                    <a:p>
                      <a:pPr marL="0" marR="0" algn="just">
                        <a:lnSpc>
                          <a:spcPct val="115000"/>
                        </a:lnSpc>
                        <a:spcBef>
                          <a:spcPct val="0"/>
                        </a:spcBef>
                        <a:spcAft>
                          <a:spcPct val="0"/>
                        </a:spcAft>
                      </a:pPr>
                      <a:r>
                        <a:rPr lang="en-US" sz="1800" kern="1200">
                          <a:solidFill>
                            <a:schemeClr val="dk1"/>
                          </a:solidFill>
                          <a:latin typeface="+mn-lt"/>
                          <a:ea typeface="+mn-ea"/>
                          <a:cs typeface="+mn-cs"/>
                        </a:rPr>
                        <a:t>Gives the value associated with the http-equiv or name attribute</a:t>
                      </a:r>
                    </a:p>
                  </a:txBody>
                  <a:tcPr marL="68580" marR="68580" marT="0" marB="0" anchor="ctr"/>
                </a:tc>
                <a:extLst>
                  <a:ext uri="{0D108BD9-81ED-4DB2-BD59-A6C34878D82A}">
                    <a16:rowId xmlns="" xmlns:a16="http://schemas.microsoft.com/office/drawing/2014/main" val="10004"/>
                  </a:ext>
                </a:extLst>
              </a:tr>
              <a:tr h="626548">
                <a:tc>
                  <a:txBody>
                    <a:bodyPr/>
                    <a:lstStyle/>
                    <a:p>
                      <a:pPr marL="0" marR="0">
                        <a:lnSpc>
                          <a:spcPct val="115000"/>
                        </a:lnSpc>
                        <a:spcBef>
                          <a:spcPct val="0"/>
                        </a:spcBef>
                        <a:spcAft>
                          <a:spcPct val="0"/>
                        </a:spcAft>
                      </a:pPr>
                      <a:r>
                        <a:rPr lang="en-US" sz="1800" kern="1200" err="1">
                          <a:solidFill>
                            <a:schemeClr val="dk1"/>
                          </a:solidFill>
                          <a:latin typeface="+mn-lt"/>
                          <a:ea typeface="+mn-ea"/>
                          <a:cs typeface="+mn-cs"/>
                          <a:hlinkClick r:id="" action="ppaction://noaction"/>
                        </a:rPr>
                        <a:t>scheme</a:t>
                      </a:r>
                      <a:endParaRPr lang="en-US" sz="1800" kern="1200" err="1">
                        <a:solidFill>
                          <a:schemeClr val="dk1"/>
                        </a:solidFill>
                        <a:latin typeface="+mn-lt"/>
                        <a:ea typeface="+mn-ea"/>
                        <a:cs typeface="+mn-cs"/>
                      </a:endParaRPr>
                    </a:p>
                  </a:txBody>
                  <a:tcPr marL="68580" marR="68580" marT="0" marB="0" anchor="ctr"/>
                </a:tc>
                <a:tc>
                  <a:txBody>
                    <a:bodyPr/>
                    <a:lstStyle/>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format/URI</a:t>
                      </a:r>
                    </a:p>
                    <a:p>
                      <a:pPr marL="0" marR="0">
                        <a:lnSpc>
                          <a:spcPct val="115000"/>
                        </a:lnSpc>
                        <a:spcBef>
                          <a:spcPct val="0"/>
                        </a:spcBef>
                        <a:spcAft>
                          <a:spcPct val="0"/>
                        </a:spcAft>
                      </a:pPr>
                      <a:r>
                        <a:rPr lang="en-US" sz="1800" kern="1200">
                          <a:solidFill>
                            <a:schemeClr val="dk1"/>
                          </a:solidFill>
                          <a:latin typeface="Consolas" panose="020B0609020204030204" pitchFamily="49" charset="0"/>
                          <a:ea typeface="+mn-ea"/>
                          <a:cs typeface="+mn-cs"/>
                        </a:rPr>
                        <a:t>USA/Europe</a:t>
                      </a:r>
                    </a:p>
                  </a:txBody>
                  <a:tcPr marL="68580" marR="68580" marT="0" marB="0" anchor="ctr"/>
                </a:tc>
                <a:tc>
                  <a:txBody>
                    <a:bodyPr/>
                    <a:lstStyle/>
                    <a:p>
                      <a:pPr marL="0" marR="0" algn="just">
                        <a:lnSpc>
                          <a:spcPct val="115000"/>
                        </a:lnSpc>
                        <a:spcBef>
                          <a:spcPct val="0"/>
                        </a:spcBef>
                        <a:spcAft>
                          <a:spcPct val="0"/>
                        </a:spcAft>
                      </a:pPr>
                      <a:r>
                        <a:rPr lang="en-US" sz="1800" kern="1200">
                          <a:solidFill>
                            <a:schemeClr val="dk1"/>
                          </a:solidFill>
                          <a:latin typeface="+mn-lt"/>
                          <a:ea typeface="+mn-ea"/>
                          <a:cs typeface="+mn-cs"/>
                        </a:rPr>
                        <a:t>Not supported in HTML5. Specifies a scheme to be used to interpret the value of the content attribute</a:t>
                      </a:r>
                    </a:p>
                  </a:txBody>
                  <a:tcPr marL="68580" marR="68580" marT="0" marB="0" anchor="ctr"/>
                </a:tc>
                <a:extLst>
                  <a:ext uri="{0D108BD9-81ED-4DB2-BD59-A6C34878D82A}">
                    <a16:rowId xmlns="" xmlns:a16="http://schemas.microsoft.com/office/drawing/2014/main" val="10005"/>
                  </a:ext>
                </a:extLst>
              </a:tr>
            </a:tbl>
          </a:graphicData>
        </a:graphic>
      </p:graphicFrame>
    </p:spTree>
    <p:extLst>
      <p:ext uri="{BB962C8B-B14F-4D97-AF65-F5344CB8AC3E}">
        <p14:creationId xmlns="" xmlns:p14="http://schemas.microsoft.com/office/powerpoint/2010/main" val="3456592132"/>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Tags</a:t>
            </a:r>
          </a:p>
        </p:txBody>
      </p:sp>
      <p:sp>
        <p:nvSpPr>
          <p:cNvPr id="3" name="Content Placeholder 2"/>
          <p:cNvSpPr>
            <a:spLocks noGrp="1"/>
          </p:cNvSpPr>
          <p:nvPr>
            <p:ph idx="1"/>
          </p:nvPr>
        </p:nvSpPr>
        <p:spPr/>
        <p:txBody>
          <a:bodyPr/>
          <a:lstStyle/>
          <a:p>
            <a:r>
              <a:rPr lang="en-US"/>
              <a:t>Video tag</a:t>
            </a:r>
          </a:p>
          <a:p>
            <a:r>
              <a:rPr lang="en-US"/>
              <a:t>Audio tag</a:t>
            </a:r>
          </a:p>
        </p:txBody>
      </p:sp>
    </p:spTree>
    <p:extLst>
      <p:ext uri="{BB962C8B-B14F-4D97-AF65-F5344CB8AC3E}">
        <p14:creationId xmlns="" xmlns:p14="http://schemas.microsoft.com/office/powerpoint/2010/main" val="119909240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Video Tag</a:t>
            </a:r>
          </a:p>
        </p:txBody>
      </p:sp>
      <p:sp>
        <p:nvSpPr>
          <p:cNvPr id="3" name="Content Placeholder 2"/>
          <p:cNvSpPr>
            <a:spLocks noGrp="1"/>
          </p:cNvSpPr>
          <p:nvPr>
            <p:ph idx="1"/>
          </p:nvPr>
        </p:nvSpPr>
        <p:spPr/>
        <p:txBody>
          <a:bodyPr/>
          <a:lstStyle/>
          <a:p>
            <a:r>
              <a:rPr lang="en-US"/>
              <a:t>The HTML &lt;video&gt; element is used to show a video on a web page.</a:t>
            </a:r>
          </a:p>
          <a:p>
            <a:r>
              <a:rPr lang="en-US"/>
              <a:t>The controls attribute adds video controls, like play, pause, and volume.</a:t>
            </a:r>
          </a:p>
          <a:p>
            <a:r>
              <a:rPr lang="en-US"/>
              <a:t>The width and height attributes are used to set width and height respectively.</a:t>
            </a:r>
          </a:p>
          <a:p>
            <a:r>
              <a:rPr lang="en-US"/>
              <a:t>The </a:t>
            </a:r>
            <a:r>
              <a:rPr lang="en-US" err="1"/>
              <a:t>autoplay </a:t>
            </a:r>
            <a:r>
              <a:rPr lang="en-US"/>
              <a:t>attribute </a:t>
            </a:r>
            <a:r>
              <a:rPr lang="en-IN"/>
              <a:t>start a video automatically.</a:t>
            </a:r>
          </a:p>
          <a:p>
            <a:r>
              <a:rPr lang="en-US"/>
              <a:t>The muted attribute will mute your video sound.</a:t>
            </a:r>
          </a:p>
          <a:p>
            <a:r>
              <a:rPr lang="en-US"/>
              <a:t>The &lt;source&gt; element allows you to specify alternative video files in src attribute which the browser may choose from. The browser will use the first recognized format.</a:t>
            </a:r>
          </a:p>
          <a:p>
            <a:r>
              <a:rPr lang="en-US"/>
              <a:t>The text written in between the &lt;video&gt; and &lt;/video&gt; tags will display only if browser do not support the &lt;video&gt; element.</a:t>
            </a:r>
            <a:endParaRPr lang="en-IN">
              <a:solidFill>
                <a:srgbClr val="0000CD"/>
              </a:solidFill>
              <a:latin typeface="Consolas" panose="020B0609020204030204" pitchFamily="49" charset="0"/>
            </a:endParaRPr>
          </a:p>
        </p:txBody>
      </p:sp>
      <p:sp>
        <p:nvSpPr>
          <p:cNvPr id="6" name="Rectangle 5">
            <a:extLst>
              <a:ext uri="{FF2B5EF4-FFF2-40B4-BE49-F238E27FC236}">
                <a16:creationId xmlns="" xmlns:a16="http://schemas.microsoft.com/office/drawing/2014/main" id="{D456EBDA-49A4-A843-A786-6989C63A54AA}"/>
              </a:ext>
            </a:extLst>
          </p:cNvPr>
          <p:cNvSpPr/>
          <p:nvPr/>
        </p:nvSpPr>
        <p:spPr>
          <a:xfrm>
            <a:off x="3141454" y="4739901"/>
            <a:ext cx="5924901" cy="1200329"/>
          </a:xfrm>
          <a:prstGeom prst="rect">
            <a:avLst/>
          </a:prstGeom>
          <a:solidFill>
            <a:schemeClr val="bg1">
              <a:lumMod val="95000"/>
            </a:schemeClr>
          </a:solidFill>
          <a:ln>
            <a:noFill/>
          </a:ln>
        </p:spPr>
        <p:txBody>
          <a:bodyPr wrap="square">
            <a:spAutoFit/>
          </a:bodyPr>
          <a:lstStyle/>
          <a:p>
            <a:pPr lvl="0">
              <a:lnSpc>
                <a:spcPct val="90000"/>
              </a:lnSpc>
              <a:spcBef>
                <a:spcPts val="1000"/>
              </a:spcBef>
              <a:buClr>
                <a:srgbClr val="B84742"/>
              </a:buClr>
            </a:pP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video</a:t>
            </a:r>
            <a:r>
              <a:rPr lang="en-IN" sz="1600">
                <a:solidFill>
                  <a:srgbClr val="FF0000"/>
                </a:solidFill>
                <a:latin typeface="Consolas" panose="020B0609020204030204" pitchFamily="49" charset="0"/>
              </a:rPr>
              <a:t> width</a:t>
            </a:r>
            <a:r>
              <a:rPr lang="en-IN" sz="1600">
                <a:solidFill>
                  <a:srgbClr val="0000CD"/>
                </a:solidFill>
                <a:latin typeface="Consolas" panose="020B0609020204030204" pitchFamily="49" charset="0"/>
              </a:rPr>
              <a:t>="300"</a:t>
            </a:r>
            <a:r>
              <a:rPr lang="en-IN" sz="1600">
                <a:solidFill>
                  <a:srgbClr val="FF0000"/>
                </a:solidFill>
                <a:latin typeface="Consolas" panose="020B0609020204030204" pitchFamily="49" charset="0"/>
              </a:rPr>
              <a:t> height</a:t>
            </a:r>
            <a:r>
              <a:rPr lang="en-IN" sz="1600">
                <a:solidFill>
                  <a:srgbClr val="0000CD"/>
                </a:solidFill>
                <a:latin typeface="Consolas" panose="020B0609020204030204" pitchFamily="49" charset="0"/>
              </a:rPr>
              <a:t>="200"</a:t>
            </a:r>
            <a:r>
              <a:rPr lang="en-IN" sz="1600">
                <a:solidFill>
                  <a:srgbClr val="FF0000"/>
                </a:solidFill>
                <a:latin typeface="Consolas" panose="020B0609020204030204" pitchFamily="49" charset="0"/>
              </a:rPr>
              <a:t> autoplay muted</a:t>
            </a:r>
            <a:r>
              <a:rPr lang="en-IN" sz="1600">
                <a:solidFill>
                  <a:srgbClr val="0000CD"/>
                </a:solidFill>
                <a:latin typeface="Consolas" panose="020B0609020204030204" pitchFamily="49" charset="0"/>
              </a:rPr>
              <a:t>&gt;</a:t>
            </a:r>
            <a:r>
              <a:rPr lang="en-IN" sz="1600">
                <a:solidFill>
                  <a:srgbClr val="212121"/>
                </a:solidFill>
                <a:latin typeface="Consolas" panose="020B0609020204030204" pitchFamily="49" charset="0"/>
              </a:rPr>
              <a:t/>
            </a:r>
            <a:br>
              <a:rPr lang="en-IN" sz="1600">
                <a:solidFill>
                  <a:srgbClr val="212121"/>
                </a:solidFill>
                <a:latin typeface="Consolas" panose="020B0609020204030204" pitchFamily="49" charset="0"/>
              </a:rPr>
            </a:br>
            <a:r>
              <a:rPr lang="en-IN" sz="1600">
                <a:solidFill>
                  <a:srgbClr val="000000"/>
                </a:solidFill>
                <a:latin typeface="Consolas" panose="020B0609020204030204" pitchFamily="49" charset="0"/>
              </a:rPr>
              <a:t>  </a:t>
            </a: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source</a:t>
            </a:r>
            <a:r>
              <a:rPr lang="en-IN" sz="1600">
                <a:solidFill>
                  <a:srgbClr val="FF0000"/>
                </a:solidFill>
                <a:latin typeface="Consolas" panose="020B0609020204030204" pitchFamily="49" charset="0"/>
              </a:rPr>
              <a:t> src</a:t>
            </a:r>
            <a:r>
              <a:rPr lang="en-IN" sz="1600">
                <a:solidFill>
                  <a:srgbClr val="0000CD"/>
                </a:solidFill>
                <a:latin typeface="Consolas" panose="020B0609020204030204" pitchFamily="49" charset="0"/>
              </a:rPr>
              <a:t>=“video.mp4"</a:t>
            </a:r>
            <a:r>
              <a:rPr lang="en-IN" sz="1600">
                <a:solidFill>
                  <a:srgbClr val="FF0000"/>
                </a:solidFill>
                <a:latin typeface="Consolas" panose="020B0609020204030204" pitchFamily="49" charset="0"/>
              </a:rPr>
              <a:t> type</a:t>
            </a:r>
            <a:r>
              <a:rPr lang="en-IN" sz="1600">
                <a:solidFill>
                  <a:srgbClr val="0000CD"/>
                </a:solidFill>
                <a:latin typeface="Consolas" panose="020B0609020204030204" pitchFamily="49" charset="0"/>
              </a:rPr>
              <a:t>="video/mp4"&gt;</a:t>
            </a:r>
            <a:r>
              <a:rPr lang="en-IN" sz="1600">
                <a:solidFill>
                  <a:srgbClr val="212121"/>
                </a:solidFill>
                <a:latin typeface="Consolas" panose="020B0609020204030204" pitchFamily="49" charset="0"/>
              </a:rPr>
              <a:t/>
            </a:r>
            <a:br>
              <a:rPr lang="en-IN" sz="1600">
                <a:solidFill>
                  <a:srgbClr val="212121"/>
                </a:solidFill>
                <a:latin typeface="Consolas" panose="020B0609020204030204" pitchFamily="49" charset="0"/>
              </a:rPr>
            </a:br>
            <a:r>
              <a:rPr lang="en-IN" sz="1600">
                <a:solidFill>
                  <a:srgbClr val="000000"/>
                </a:solidFill>
                <a:latin typeface="Consolas" panose="020B0609020204030204" pitchFamily="49" charset="0"/>
              </a:rPr>
              <a:t>  </a:t>
            </a: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source</a:t>
            </a:r>
            <a:r>
              <a:rPr lang="en-IN" sz="1600">
                <a:solidFill>
                  <a:srgbClr val="FF0000"/>
                </a:solidFill>
                <a:latin typeface="Consolas" panose="020B0609020204030204" pitchFamily="49" charset="0"/>
              </a:rPr>
              <a:t> src</a:t>
            </a:r>
            <a:r>
              <a:rPr lang="en-IN" sz="1600">
                <a:solidFill>
                  <a:srgbClr val="0000CD"/>
                </a:solidFill>
                <a:latin typeface="Consolas" panose="020B0609020204030204" pitchFamily="49" charset="0"/>
              </a:rPr>
              <a:t>=“video.ogg"</a:t>
            </a:r>
            <a:r>
              <a:rPr lang="en-IN" sz="1600">
                <a:solidFill>
                  <a:srgbClr val="FF0000"/>
                </a:solidFill>
                <a:latin typeface="Consolas" panose="020B0609020204030204" pitchFamily="49" charset="0"/>
              </a:rPr>
              <a:t> type</a:t>
            </a:r>
            <a:r>
              <a:rPr lang="en-IN" sz="1600">
                <a:solidFill>
                  <a:srgbClr val="0000CD"/>
                </a:solidFill>
                <a:latin typeface="Consolas" panose="020B0609020204030204" pitchFamily="49" charset="0"/>
              </a:rPr>
              <a:t>="video/ogg"&gt;</a:t>
            </a:r>
            <a:r>
              <a:rPr lang="en-IN" sz="1600">
                <a:solidFill>
                  <a:srgbClr val="212121"/>
                </a:solidFill>
                <a:latin typeface="Consolas" panose="020B0609020204030204" pitchFamily="49" charset="0"/>
              </a:rPr>
              <a:t/>
            </a:r>
            <a:br>
              <a:rPr lang="en-IN" sz="1600">
                <a:solidFill>
                  <a:srgbClr val="212121"/>
                </a:solidFill>
                <a:latin typeface="Consolas" panose="020B0609020204030204" pitchFamily="49" charset="0"/>
              </a:rPr>
            </a:br>
            <a:r>
              <a:rPr lang="en-IN" sz="1600">
                <a:solidFill>
                  <a:srgbClr val="212121"/>
                </a:solidFill>
                <a:latin typeface="Consolas" panose="020B0609020204030204" pitchFamily="49" charset="0"/>
              </a:rPr>
              <a:t>  T</a:t>
            </a:r>
            <a:r>
              <a:rPr lang="en-IN" sz="1600">
                <a:solidFill>
                  <a:srgbClr val="000000"/>
                </a:solidFill>
                <a:latin typeface="Consolas" panose="020B0609020204030204" pitchFamily="49" charset="0"/>
              </a:rPr>
              <a:t>he video tag is not supported in your browser.</a:t>
            </a:r>
            <a:r>
              <a:rPr lang="en-IN" sz="1600">
                <a:solidFill>
                  <a:srgbClr val="212121"/>
                </a:solidFill>
                <a:latin typeface="Consolas" panose="020B0609020204030204" pitchFamily="49" charset="0"/>
              </a:rPr>
              <a:t/>
            </a:r>
            <a:br>
              <a:rPr lang="en-IN" sz="1600">
                <a:solidFill>
                  <a:srgbClr val="212121"/>
                </a:solidFill>
                <a:latin typeface="Consolas" panose="020B0609020204030204" pitchFamily="49" charset="0"/>
              </a:rPr>
            </a:b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/video</a:t>
            </a:r>
            <a:r>
              <a:rPr lang="en-IN" sz="1600">
                <a:solidFill>
                  <a:srgbClr val="0000CD"/>
                </a:solidFill>
                <a:latin typeface="Consolas" panose="020B0609020204030204" pitchFamily="49" charset="0"/>
              </a:rPr>
              <a:t>&gt;</a:t>
            </a:r>
            <a:endParaRPr lang="en-US" sz="1600">
              <a:solidFill>
                <a:srgbClr val="212121"/>
              </a:solidFill>
              <a:latin typeface="Consolas" panose="020B0609020204030204" pitchFamily="49" charset="0"/>
            </a:endParaRPr>
          </a:p>
        </p:txBody>
      </p:sp>
      <p:sp>
        <p:nvSpPr>
          <p:cNvPr id="7" name="Rectangle 6">
            <a:extLst>
              <a:ext uri="{FF2B5EF4-FFF2-40B4-BE49-F238E27FC236}">
                <a16:creationId xmlns="" xmlns:a16="http://schemas.microsoft.com/office/drawing/2014/main" id="{35F9F4A0-4592-C04D-B2D0-0BF66A3BFA20}"/>
              </a:ext>
            </a:extLst>
          </p:cNvPr>
          <p:cNvSpPr/>
          <p:nvPr/>
        </p:nvSpPr>
        <p:spPr>
          <a:xfrm>
            <a:off x="2641461" y="4739901"/>
            <a:ext cx="499993" cy="1188000"/>
          </a:xfrm>
          <a:prstGeom prst="rect">
            <a:avLst/>
          </a:prstGeom>
          <a:solidFill>
            <a:schemeClr val="bg1">
              <a:lumMod val="85000"/>
            </a:schemeClr>
          </a:solidFill>
          <a:ln>
            <a:noFill/>
          </a:ln>
        </p:spPr>
        <p:txBody>
          <a:bodyPr wrap="square">
            <a:spAutoFit/>
          </a:bodyPr>
          <a:lstStyle/>
          <a:p>
            <a:pPr algn="r"/>
            <a:r>
              <a:rPr lang="en-US" sz="1600" b="1">
                <a:solidFill>
                  <a:schemeClr val="tx1">
                    <a:lumMod val="75000"/>
                    <a:lumOff val="25000"/>
                  </a:schemeClr>
                </a:solidFill>
                <a:latin typeface="Consolas" panose="020B0609020204030204" pitchFamily="49" charset="0"/>
              </a:rPr>
              <a:t>1</a:t>
            </a: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p:txBody>
      </p:sp>
    </p:spTree>
    <p:extLst>
      <p:ext uri="{BB962C8B-B14F-4D97-AF65-F5344CB8AC3E}">
        <p14:creationId xmlns="" xmlns:p14="http://schemas.microsoft.com/office/powerpoint/2010/main" val="19355852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6">
                                            <p:bg/>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animBg="1"/>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Audio Tag</a:t>
            </a:r>
          </a:p>
        </p:txBody>
      </p:sp>
      <p:sp>
        <p:nvSpPr>
          <p:cNvPr id="3" name="Content Placeholder 2"/>
          <p:cNvSpPr>
            <a:spLocks noGrp="1"/>
          </p:cNvSpPr>
          <p:nvPr>
            <p:ph idx="1"/>
          </p:nvPr>
        </p:nvSpPr>
        <p:spPr/>
        <p:txBody>
          <a:bodyPr/>
          <a:lstStyle/>
          <a:p>
            <a:r>
              <a:rPr lang="en-US"/>
              <a:t>The HTML &lt;audio&gt; element is used to play an audio file on a web page.</a:t>
            </a:r>
          </a:p>
          <a:p>
            <a:r>
              <a:rPr lang="en-US"/>
              <a:t>The controls attribute adds </a:t>
            </a:r>
            <a:r>
              <a:rPr lang="en-IN"/>
              <a:t>audio </a:t>
            </a:r>
            <a:r>
              <a:rPr lang="en-US"/>
              <a:t>controls, like play, pause, and volume.</a:t>
            </a:r>
          </a:p>
          <a:p>
            <a:r>
              <a:rPr lang="en-US"/>
              <a:t>The </a:t>
            </a:r>
            <a:r>
              <a:rPr lang="en-US" err="1"/>
              <a:t>autoplay </a:t>
            </a:r>
            <a:r>
              <a:rPr lang="en-US"/>
              <a:t>attribute </a:t>
            </a:r>
            <a:r>
              <a:rPr lang="en-IN"/>
              <a:t>start a audio automatically.</a:t>
            </a:r>
          </a:p>
          <a:p>
            <a:r>
              <a:rPr lang="en-US"/>
              <a:t>The muted attribute will mute your </a:t>
            </a:r>
            <a:r>
              <a:rPr lang="en-IN"/>
              <a:t>audio </a:t>
            </a:r>
            <a:r>
              <a:rPr lang="en-US"/>
              <a:t>sound.</a:t>
            </a:r>
          </a:p>
          <a:p>
            <a:r>
              <a:rPr lang="en-US"/>
              <a:t>The &lt;source&gt; element allows you to specify alternative </a:t>
            </a:r>
            <a:r>
              <a:rPr lang="en-IN"/>
              <a:t>audio </a:t>
            </a:r>
            <a:r>
              <a:rPr lang="en-US"/>
              <a:t>files in src attribute which the browser may choose from. The browser will use the first recognized format.</a:t>
            </a:r>
          </a:p>
          <a:p>
            <a:r>
              <a:rPr lang="en-US"/>
              <a:t>The text written in between the &lt;audio&gt; and &lt;/audio&gt; tags will display only if browser do not support the &lt;audio&gt; element.</a:t>
            </a:r>
            <a:endParaRPr lang="en-IN">
              <a:solidFill>
                <a:srgbClr val="0000CD"/>
              </a:solidFill>
              <a:latin typeface="Consolas" panose="020B0609020204030204" pitchFamily="49" charset="0"/>
            </a:endParaRPr>
          </a:p>
        </p:txBody>
      </p:sp>
      <p:sp>
        <p:nvSpPr>
          <p:cNvPr id="6" name="Rectangle 5">
            <a:extLst>
              <a:ext uri="{FF2B5EF4-FFF2-40B4-BE49-F238E27FC236}">
                <a16:creationId xmlns="" xmlns:a16="http://schemas.microsoft.com/office/drawing/2014/main" id="{D456EBDA-49A4-A843-A786-6989C63A54AA}"/>
              </a:ext>
            </a:extLst>
          </p:cNvPr>
          <p:cNvSpPr/>
          <p:nvPr/>
        </p:nvSpPr>
        <p:spPr>
          <a:xfrm>
            <a:off x="3141454" y="4739901"/>
            <a:ext cx="5924901" cy="1200329"/>
          </a:xfrm>
          <a:prstGeom prst="rect">
            <a:avLst/>
          </a:prstGeom>
          <a:solidFill>
            <a:schemeClr val="bg1">
              <a:lumMod val="95000"/>
            </a:schemeClr>
          </a:solidFill>
          <a:ln>
            <a:noFill/>
          </a:ln>
        </p:spPr>
        <p:txBody>
          <a:bodyPr wrap="square">
            <a:spAutoFit/>
          </a:bodyPr>
          <a:lstStyle/>
          <a:p>
            <a:pPr lvl="0">
              <a:lnSpc>
                <a:spcPct val="90000"/>
              </a:lnSpc>
              <a:spcBef>
                <a:spcPts val="1000"/>
              </a:spcBef>
              <a:buClr>
                <a:srgbClr val="B84742"/>
              </a:buClr>
            </a:pP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audio</a:t>
            </a:r>
            <a:r>
              <a:rPr lang="en-IN" sz="1600">
                <a:solidFill>
                  <a:srgbClr val="FF0000"/>
                </a:solidFill>
                <a:latin typeface="Consolas" panose="020B0609020204030204" pitchFamily="49" charset="0"/>
              </a:rPr>
              <a:t> controls autoplay muted</a:t>
            </a:r>
            <a:r>
              <a:rPr lang="en-IN" sz="1600">
                <a:solidFill>
                  <a:srgbClr val="0000CD"/>
                </a:solidFill>
                <a:latin typeface="Consolas" panose="020B0609020204030204" pitchFamily="49" charset="0"/>
              </a:rPr>
              <a:t>&gt;</a:t>
            </a:r>
            <a:r>
              <a:rPr lang="en-IN" sz="1600"/>
              <a:t/>
            </a:r>
            <a:br>
              <a:rPr lang="en-IN" sz="1600"/>
            </a:br>
            <a:r>
              <a:rPr lang="en-IN" sz="1600">
                <a:solidFill>
                  <a:srgbClr val="000000"/>
                </a:solidFill>
                <a:latin typeface="Consolas" panose="020B0609020204030204" pitchFamily="49" charset="0"/>
              </a:rPr>
              <a:t>  </a:t>
            </a: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source</a:t>
            </a:r>
            <a:r>
              <a:rPr lang="en-IN" sz="1600">
                <a:solidFill>
                  <a:srgbClr val="FF0000"/>
                </a:solidFill>
                <a:latin typeface="Consolas" panose="020B0609020204030204" pitchFamily="49" charset="0"/>
              </a:rPr>
              <a:t> src</a:t>
            </a:r>
            <a:r>
              <a:rPr lang="en-IN" sz="1600">
                <a:solidFill>
                  <a:srgbClr val="0000CD"/>
                </a:solidFill>
                <a:latin typeface="Consolas" panose="020B0609020204030204" pitchFamily="49" charset="0"/>
              </a:rPr>
              <a:t>=“myaudio.ogg"</a:t>
            </a:r>
            <a:r>
              <a:rPr lang="en-IN" sz="1600">
                <a:solidFill>
                  <a:srgbClr val="FF0000"/>
                </a:solidFill>
                <a:latin typeface="Consolas" panose="020B0609020204030204" pitchFamily="49" charset="0"/>
              </a:rPr>
              <a:t> type</a:t>
            </a:r>
            <a:r>
              <a:rPr lang="en-IN" sz="1600">
                <a:solidFill>
                  <a:srgbClr val="0000CD"/>
                </a:solidFill>
                <a:latin typeface="Consolas" panose="020B0609020204030204" pitchFamily="49" charset="0"/>
              </a:rPr>
              <a:t>="audio/ogg"&gt;</a:t>
            </a:r>
            <a:r>
              <a:rPr lang="en-IN" sz="1600"/>
              <a:t/>
            </a:r>
            <a:br>
              <a:rPr lang="en-IN" sz="1600"/>
            </a:br>
            <a:r>
              <a:rPr lang="en-IN" sz="1600">
                <a:solidFill>
                  <a:srgbClr val="000000"/>
                </a:solidFill>
                <a:latin typeface="Consolas" panose="020B0609020204030204" pitchFamily="49" charset="0"/>
              </a:rPr>
              <a:t>  </a:t>
            </a: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source</a:t>
            </a:r>
            <a:r>
              <a:rPr lang="en-IN" sz="1600">
                <a:solidFill>
                  <a:srgbClr val="FF0000"/>
                </a:solidFill>
                <a:latin typeface="Consolas" panose="020B0609020204030204" pitchFamily="49" charset="0"/>
              </a:rPr>
              <a:t> src</a:t>
            </a:r>
            <a:r>
              <a:rPr lang="en-IN" sz="1600">
                <a:solidFill>
                  <a:srgbClr val="0000CD"/>
                </a:solidFill>
                <a:latin typeface="Consolas" panose="020B0609020204030204" pitchFamily="49" charset="0"/>
              </a:rPr>
              <a:t>=“myaudio.mp3"</a:t>
            </a:r>
            <a:r>
              <a:rPr lang="en-IN" sz="1600">
                <a:solidFill>
                  <a:srgbClr val="FF0000"/>
                </a:solidFill>
                <a:latin typeface="Consolas" panose="020B0609020204030204" pitchFamily="49" charset="0"/>
              </a:rPr>
              <a:t> type</a:t>
            </a:r>
            <a:r>
              <a:rPr lang="en-IN" sz="1600">
                <a:solidFill>
                  <a:srgbClr val="0000CD"/>
                </a:solidFill>
                <a:latin typeface="Consolas" panose="020B0609020204030204" pitchFamily="49" charset="0"/>
              </a:rPr>
              <a:t>="audio/mpeg"&gt;</a:t>
            </a:r>
            <a:r>
              <a:rPr lang="en-IN" sz="1600"/>
              <a:t/>
            </a:r>
            <a:br>
              <a:rPr lang="en-IN" sz="1600"/>
            </a:br>
            <a:r>
              <a:rPr lang="en-IN" sz="1600"/>
              <a:t>     </a:t>
            </a:r>
            <a:r>
              <a:rPr lang="en-IN" sz="1600">
                <a:solidFill>
                  <a:srgbClr val="212121"/>
                </a:solidFill>
                <a:latin typeface="Consolas" panose="020B0609020204030204" pitchFamily="49" charset="0"/>
              </a:rPr>
              <a:t>T</a:t>
            </a:r>
            <a:r>
              <a:rPr lang="en-IN" sz="1600">
                <a:solidFill>
                  <a:srgbClr val="000000"/>
                </a:solidFill>
                <a:latin typeface="Consolas" panose="020B0609020204030204" pitchFamily="49" charset="0"/>
              </a:rPr>
              <a:t>he audio tag is not supported in your browser. </a:t>
            </a:r>
            <a:r>
              <a:rPr lang="en-IN" sz="1600">
                <a:solidFill>
                  <a:srgbClr val="0000CD"/>
                </a:solidFill>
                <a:latin typeface="Consolas" panose="020B0609020204030204" pitchFamily="49" charset="0"/>
              </a:rPr>
              <a:t>&lt;</a:t>
            </a:r>
            <a:r>
              <a:rPr lang="en-IN" sz="1600">
                <a:solidFill>
                  <a:srgbClr val="A52A2A"/>
                </a:solidFill>
                <a:latin typeface="Consolas" panose="020B0609020204030204" pitchFamily="49" charset="0"/>
              </a:rPr>
              <a:t>/audio</a:t>
            </a:r>
            <a:r>
              <a:rPr lang="en-IN" sz="1600">
                <a:solidFill>
                  <a:srgbClr val="0000CD"/>
                </a:solidFill>
                <a:latin typeface="Consolas" panose="020B0609020204030204" pitchFamily="49" charset="0"/>
              </a:rPr>
              <a:t>&gt;</a:t>
            </a:r>
            <a:endParaRPr lang="en-US" sz="1600">
              <a:solidFill>
                <a:srgbClr val="212121"/>
              </a:solidFill>
              <a:latin typeface="Consolas" panose="020B0609020204030204" pitchFamily="49" charset="0"/>
            </a:endParaRPr>
          </a:p>
        </p:txBody>
      </p:sp>
      <p:sp>
        <p:nvSpPr>
          <p:cNvPr id="7" name="Rectangle 6">
            <a:extLst>
              <a:ext uri="{FF2B5EF4-FFF2-40B4-BE49-F238E27FC236}">
                <a16:creationId xmlns="" xmlns:a16="http://schemas.microsoft.com/office/drawing/2014/main" id="{35F9F4A0-4592-C04D-B2D0-0BF66A3BFA20}"/>
              </a:ext>
            </a:extLst>
          </p:cNvPr>
          <p:cNvSpPr/>
          <p:nvPr/>
        </p:nvSpPr>
        <p:spPr>
          <a:xfrm>
            <a:off x="2641461" y="4739901"/>
            <a:ext cx="499993" cy="1188000"/>
          </a:xfrm>
          <a:prstGeom prst="rect">
            <a:avLst/>
          </a:prstGeom>
          <a:solidFill>
            <a:schemeClr val="bg1">
              <a:lumMod val="85000"/>
            </a:schemeClr>
          </a:solidFill>
          <a:ln>
            <a:noFill/>
          </a:ln>
        </p:spPr>
        <p:txBody>
          <a:bodyPr wrap="square">
            <a:spAutoFit/>
          </a:bodyPr>
          <a:lstStyle/>
          <a:p>
            <a:pPr algn="r"/>
            <a:r>
              <a:rPr lang="en-US" sz="1600" b="1">
                <a:solidFill>
                  <a:schemeClr val="tx1">
                    <a:lumMod val="75000"/>
                    <a:lumOff val="25000"/>
                  </a:schemeClr>
                </a:solidFill>
                <a:latin typeface="Consolas" panose="020B0609020204030204" pitchFamily="49" charset="0"/>
              </a:rPr>
              <a:t>1</a:t>
            </a: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a:p>
            <a:pPr algn="r"/>
            <a:endParaRPr lang="en-US" sz="1600" b="1">
              <a:solidFill>
                <a:schemeClr val="tx1">
                  <a:lumMod val="75000"/>
                  <a:lumOff val="25000"/>
                </a:schemeClr>
              </a:solidFill>
              <a:latin typeface="Consolas" panose="020B0609020204030204" pitchFamily="49" charset="0"/>
            </a:endParaRPr>
          </a:p>
        </p:txBody>
      </p:sp>
    </p:spTree>
    <p:extLst>
      <p:ext uri="{BB962C8B-B14F-4D97-AF65-F5344CB8AC3E}">
        <p14:creationId xmlns="" xmlns:p14="http://schemas.microsoft.com/office/powerpoint/2010/main" val="29771791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bg/>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uiExpand="1" build="p" animBg="1"/>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CSS?</a:t>
            </a:r>
          </a:p>
        </p:txBody>
      </p:sp>
      <p:sp>
        <p:nvSpPr>
          <p:cNvPr id="3" name="Content Placeholder 2"/>
          <p:cNvSpPr>
            <a:spLocks noGrp="1"/>
          </p:cNvSpPr>
          <p:nvPr>
            <p:ph idx="1"/>
          </p:nvPr>
        </p:nvSpPr>
        <p:spPr/>
        <p:txBody>
          <a:bodyPr/>
          <a:lstStyle/>
          <a:p>
            <a:r>
              <a:rPr lang="en-US" b="1"/>
              <a:t>C</a:t>
            </a:r>
            <a:r>
              <a:rPr lang="en-US"/>
              <a:t>ascading </a:t>
            </a:r>
            <a:r>
              <a:rPr lang="en-US" b="1"/>
              <a:t>S</a:t>
            </a:r>
            <a:r>
              <a:rPr lang="en-US"/>
              <a:t>tyle </a:t>
            </a:r>
            <a:r>
              <a:rPr lang="en-US" b="1"/>
              <a:t>S</a:t>
            </a:r>
            <a:r>
              <a:rPr lang="en-US"/>
              <a:t>heets, fondly referred to as </a:t>
            </a:r>
            <a:r>
              <a:rPr lang="en-US" b="1"/>
              <a:t>CSS</a:t>
            </a:r>
            <a:r>
              <a:rPr lang="en-US"/>
              <a:t>, is a simple design language intended to </a:t>
            </a:r>
            <a:r>
              <a:rPr lang="en-US" b="1"/>
              <a:t>simplify</a:t>
            </a:r>
            <a:r>
              <a:rPr lang="en-US"/>
              <a:t> the process of making web pages </a:t>
            </a:r>
            <a:r>
              <a:rPr lang="en-US" b="1"/>
              <a:t>presentable</a:t>
            </a:r>
            <a:r>
              <a:rPr lang="en-US"/>
              <a:t>.</a:t>
            </a:r>
          </a:p>
          <a:p>
            <a:r>
              <a:rPr lang="en-US"/>
              <a:t>CSS defines </a:t>
            </a:r>
            <a:r>
              <a:rPr lang="en-US" b="1"/>
              <a:t>layout of HTML</a:t>
            </a:r>
            <a:r>
              <a:rPr lang="en-US"/>
              <a:t> documents. For example, CSS covers Fonts, colors, margins, lines, height, width, background images, advanced positions and many other things.</a:t>
            </a:r>
          </a:p>
          <a:p>
            <a:r>
              <a:rPr lang="en-US"/>
              <a:t>Importance of CSS :</a:t>
            </a:r>
          </a:p>
          <a:p>
            <a:pPr lvl="1"/>
            <a:r>
              <a:rPr lang="en-US"/>
              <a:t>CSS defines HOW HTML elements are to be displayed.</a:t>
            </a:r>
          </a:p>
          <a:p>
            <a:pPr lvl="1"/>
            <a:r>
              <a:rPr lang="en-US"/>
              <a:t>Styles are normally saved in external .css files. </a:t>
            </a:r>
          </a:p>
          <a:p>
            <a:pPr lvl="1"/>
            <a:r>
              <a:rPr lang="en-US"/>
              <a:t>External style sheets enable you to change the appearance and layout of all the pages in a Web site, just by editing one single file.</a:t>
            </a:r>
          </a:p>
          <a:p>
            <a:pPr lvl="1"/>
            <a:r>
              <a:rPr lang="en-US"/>
              <a:t>Advantages :</a:t>
            </a:r>
          </a:p>
          <a:p>
            <a:pPr lvl="2"/>
            <a:r>
              <a:rPr lang="en-US"/>
              <a:t>Improves Website Presentation</a:t>
            </a:r>
          </a:p>
          <a:p>
            <a:pPr lvl="2"/>
            <a:r>
              <a:rPr lang="en-US"/>
              <a:t>External CSS makes Updates Easier and Smoother</a:t>
            </a:r>
          </a:p>
          <a:p>
            <a:pPr lvl="2"/>
            <a:r>
              <a:rPr lang="en-US"/>
              <a:t>External CSS helps Web Pages Load Faster</a:t>
            </a:r>
          </a:p>
          <a:p>
            <a:pPr lvl="1"/>
            <a:r>
              <a:rPr lang="en-US"/>
              <a:t>Disadvantages :</a:t>
            </a:r>
          </a:p>
          <a:p>
            <a:pPr lvl="2"/>
            <a:r>
              <a:rPr lang="en-US"/>
              <a:t>Browser Dependent</a:t>
            </a:r>
          </a:p>
          <a:p>
            <a:pPr lvl="2"/>
            <a:r>
              <a:rPr lang="en-US"/>
              <a:t>Difficult to retrofit in old websites</a:t>
            </a:r>
          </a:p>
          <a:p>
            <a:pPr lvl="1"/>
            <a:endParaRPr lang="en-US"/>
          </a:p>
        </p:txBody>
      </p:sp>
    </p:spTree>
    <p:extLst>
      <p:ext uri="{BB962C8B-B14F-4D97-AF65-F5344CB8AC3E}">
        <p14:creationId xmlns="" xmlns:p14="http://schemas.microsoft.com/office/powerpoint/2010/main" val="3704850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a Web Page?</a:t>
            </a:r>
          </a:p>
        </p:txBody>
      </p:sp>
      <p:sp>
        <p:nvSpPr>
          <p:cNvPr id="3" name="Content Placeholder 2"/>
          <p:cNvSpPr>
            <a:spLocks noGrp="1"/>
          </p:cNvSpPr>
          <p:nvPr>
            <p:ph idx="1"/>
          </p:nvPr>
        </p:nvSpPr>
        <p:spPr/>
        <p:txBody>
          <a:bodyPr/>
          <a:lstStyle/>
          <a:p>
            <a:r>
              <a:rPr lang="en-US" dirty="0"/>
              <a:t>A webpage is a document, commonly written in HTML, that is viewed in an Internet browser.</a:t>
            </a:r>
          </a:p>
          <a:p>
            <a:r>
              <a:rPr lang="en-US" dirty="0"/>
              <a:t>HTML – Hyper Text Markup Language is the notation for describing</a:t>
            </a:r>
          </a:p>
          <a:p>
            <a:pPr lvl="1"/>
            <a:r>
              <a:rPr lang="en-US" dirty="0"/>
              <a:t>document structure (semantic markup)</a:t>
            </a:r>
          </a:p>
          <a:p>
            <a:pPr lvl="1"/>
            <a:r>
              <a:rPr lang="en-US" dirty="0"/>
              <a:t>formatting (presentation markup)</a:t>
            </a:r>
          </a:p>
          <a:p>
            <a:r>
              <a:rPr lang="en-US" dirty="0"/>
              <a:t>A web page can be accessed by entering a URL into a browser's address bar.</a:t>
            </a:r>
          </a:p>
          <a:p>
            <a:r>
              <a:rPr lang="en-US" dirty="0"/>
              <a:t>A web page may contain text, graphics, and hyperlinks to other web pages and files.</a:t>
            </a:r>
          </a:p>
          <a:p>
            <a:r>
              <a:rPr lang="en-US" dirty="0"/>
              <a:t>The first web page was created at CERN by Tim Berners-Lee on August 6, 1991.</a:t>
            </a:r>
          </a:p>
          <a:p>
            <a:r>
              <a:rPr lang="en-US" dirty="0"/>
              <a:t>You can visit and browse the first website and the first web page at the </a:t>
            </a:r>
            <a:r>
              <a:rPr lang="en-US" dirty="0">
                <a:hlinkClick r:id="rId2"/>
              </a:rPr>
              <a:t>info.cern.ch</a:t>
            </a:r>
            <a:r>
              <a:rPr lang="en-US" dirty="0"/>
              <a:t> address.</a:t>
            </a:r>
          </a:p>
          <a:p>
            <a:endParaRPr 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ea typeface="Times New Roman" panose="02020603050405020304" pitchFamily="18" charset="0"/>
                <a:cs typeface="Times New Roman" panose="02020603050405020304" pitchFamily="18" charset="0"/>
              </a:rPr>
              <a:t>Basic Syntax of CSS</a:t>
            </a:r>
            <a:endParaRPr lang="en-US"/>
          </a:p>
        </p:txBody>
      </p:sp>
      <p:sp>
        <p:nvSpPr>
          <p:cNvPr id="3" name="Content Placeholder 2"/>
          <p:cNvSpPr>
            <a:spLocks noGrp="1"/>
          </p:cNvSpPr>
          <p:nvPr>
            <p:ph idx="1"/>
          </p:nvPr>
        </p:nvSpPr>
        <p:spPr/>
        <p:txBody>
          <a:bodyPr/>
          <a:lstStyle/>
          <a:p>
            <a:r>
              <a:rPr lang="en-US"/>
              <a:t>A CSS rule has two main parts: a </a:t>
            </a:r>
            <a:r>
              <a:rPr lang="en-US" b="1"/>
              <a:t>selector</a:t>
            </a:r>
            <a:r>
              <a:rPr lang="en-US"/>
              <a:t>, and one or more </a:t>
            </a:r>
            <a:r>
              <a:rPr lang="en-US" b="1"/>
              <a:t>declarations</a:t>
            </a:r>
          </a:p>
          <a:p>
            <a:endParaRPr lang="en-US" b="1"/>
          </a:p>
          <a:p>
            <a:endParaRPr lang="en-US" b="1"/>
          </a:p>
          <a:p>
            <a:endParaRPr lang="en-US" b="1"/>
          </a:p>
          <a:p>
            <a:endParaRPr lang="en-US" b="1"/>
          </a:p>
          <a:p>
            <a:endParaRPr lang="en-US" b="1"/>
          </a:p>
          <a:p>
            <a:endParaRPr lang="en-US" b="1"/>
          </a:p>
          <a:p>
            <a:r>
              <a:rPr lang="en-US"/>
              <a:t>The </a:t>
            </a:r>
            <a:r>
              <a:rPr lang="en-US" b="1"/>
              <a:t>selector </a:t>
            </a:r>
            <a:r>
              <a:rPr lang="en-US"/>
              <a:t>can be HTML element, id or class.</a:t>
            </a:r>
          </a:p>
          <a:p>
            <a:r>
              <a:rPr lang="en-US"/>
              <a:t>Each </a:t>
            </a:r>
            <a:r>
              <a:rPr lang="en-US" b="1"/>
              <a:t>declaration</a:t>
            </a:r>
            <a:r>
              <a:rPr lang="en-US"/>
              <a:t> consists of a </a:t>
            </a:r>
            <a:r>
              <a:rPr lang="en-US" b="1"/>
              <a:t>property</a:t>
            </a:r>
            <a:r>
              <a:rPr lang="en-US"/>
              <a:t> and a </a:t>
            </a:r>
            <a:r>
              <a:rPr lang="en-US" b="1"/>
              <a:t>value</a:t>
            </a:r>
            <a:r>
              <a:rPr lang="en-US"/>
              <a:t>.</a:t>
            </a:r>
          </a:p>
          <a:p>
            <a:r>
              <a:rPr lang="en-US"/>
              <a:t>The </a:t>
            </a:r>
            <a:r>
              <a:rPr lang="en-US" b="1"/>
              <a:t>property</a:t>
            </a:r>
            <a:r>
              <a:rPr lang="en-US"/>
              <a:t> is the style attribute you want to change. Each property has a </a:t>
            </a:r>
            <a:r>
              <a:rPr lang="en-US" b="1"/>
              <a:t>value</a:t>
            </a:r>
            <a:r>
              <a:rPr lang="en-US"/>
              <a:t>.</a:t>
            </a:r>
          </a:p>
          <a:p>
            <a:endParaRPr lang="en-US"/>
          </a:p>
          <a:p>
            <a:endParaRPr lang="en-US"/>
          </a:p>
        </p:txBody>
      </p:sp>
      <p:sp>
        <p:nvSpPr>
          <p:cNvPr id="4" name="Oval 3"/>
          <p:cNvSpPr/>
          <p:nvPr/>
        </p:nvSpPr>
        <p:spPr>
          <a:xfrm>
            <a:off x="732201" y="1807778"/>
            <a:ext cx="1219200" cy="1143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h1</a:t>
            </a:r>
          </a:p>
        </p:txBody>
      </p:sp>
      <p:sp>
        <p:nvSpPr>
          <p:cNvPr id="5" name="Rectangle 4"/>
          <p:cNvSpPr/>
          <p:nvPr/>
        </p:nvSpPr>
        <p:spPr>
          <a:xfrm>
            <a:off x="622883" y="1253780"/>
            <a:ext cx="1480918" cy="553998"/>
          </a:xfrm>
          <a:prstGeom prst="rect">
            <a:avLst/>
          </a:prstGeom>
          <a:noFill/>
        </p:spPr>
        <p:txBody>
          <a:bodyPr wrap="none" lIns="91440" tIns="45720" rIns="91440" bIns="45720">
            <a:spAutoFit/>
          </a:bodyPr>
          <a:lstStyle/>
          <a:p>
            <a:pPr algn="ctr"/>
            <a:r>
              <a:rPr lang="en-US" sz="3000" b="1" cap="none" spc="0">
                <a:ln w="12700">
                  <a:solidFill>
                    <a:schemeClr val="tx2">
                      <a:satMod val="155000"/>
                    </a:schemeClr>
                  </a:solidFill>
                  <a:prstDash val="solid"/>
                </a:ln>
                <a:effectLst>
                  <a:outerShdw blurRad="41275" dist="20320" dir="1800000" algn="tl" rotWithShape="0">
                    <a:srgbClr val="000000">
                      <a:alpha val="40000"/>
                    </a:srgbClr>
                  </a:outerShdw>
                </a:effectLst>
              </a:rPr>
              <a:t>Selector</a:t>
            </a:r>
          </a:p>
        </p:txBody>
      </p:sp>
      <p:sp>
        <p:nvSpPr>
          <p:cNvPr id="6" name="Rounded Rectangle 5"/>
          <p:cNvSpPr/>
          <p:nvPr/>
        </p:nvSpPr>
        <p:spPr>
          <a:xfrm>
            <a:off x="2223083" y="1807778"/>
            <a:ext cx="7086600" cy="1066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400" b="1"/>
              <a:t>{color:blue; font-size: 12px;}</a:t>
            </a:r>
          </a:p>
        </p:txBody>
      </p:sp>
      <p:sp>
        <p:nvSpPr>
          <p:cNvPr id="7" name="Rectangle 6"/>
          <p:cNvSpPr/>
          <p:nvPr/>
        </p:nvSpPr>
        <p:spPr>
          <a:xfrm>
            <a:off x="2729748" y="1253780"/>
            <a:ext cx="2301399" cy="553998"/>
          </a:xfrm>
          <a:prstGeom prst="rect">
            <a:avLst/>
          </a:prstGeom>
          <a:noFill/>
        </p:spPr>
        <p:txBody>
          <a:bodyPr wrap="none" lIns="91440" tIns="45720" rIns="91440" bIns="45720">
            <a:spAutoFit/>
          </a:bodyPr>
          <a:lstStyle/>
          <a:p>
            <a:pPr algn="ctr"/>
            <a:r>
              <a:rPr lang="en-US" sz="3000" b="1" cap="none" spc="0">
                <a:ln w="12700">
                  <a:solidFill>
                    <a:schemeClr val="tx2">
                      <a:satMod val="155000"/>
                    </a:schemeClr>
                  </a:solidFill>
                  <a:prstDash val="solid"/>
                </a:ln>
                <a:effectLst>
                  <a:outerShdw blurRad="41275" dist="20320" dir="1800000" algn="tl" rotWithShape="0">
                    <a:srgbClr val="000000">
                      <a:alpha val="40000"/>
                    </a:srgbClr>
                  </a:outerShdw>
                </a:effectLst>
              </a:rPr>
              <a:t>Declaration 1</a:t>
            </a:r>
          </a:p>
        </p:txBody>
      </p:sp>
      <p:sp>
        <p:nvSpPr>
          <p:cNvPr id="8" name="Rectangle 7"/>
          <p:cNvSpPr/>
          <p:nvPr/>
        </p:nvSpPr>
        <p:spPr>
          <a:xfrm>
            <a:off x="6044420" y="1233182"/>
            <a:ext cx="2301399" cy="553998"/>
          </a:xfrm>
          <a:prstGeom prst="rect">
            <a:avLst/>
          </a:prstGeom>
          <a:noFill/>
        </p:spPr>
        <p:txBody>
          <a:bodyPr wrap="none" lIns="91440" tIns="45720" rIns="91440" bIns="45720">
            <a:spAutoFit/>
          </a:bodyPr>
          <a:lstStyle/>
          <a:p>
            <a:pPr algn="ctr"/>
            <a:r>
              <a:rPr lang="en-US" sz="3000" b="1" cap="none" spc="0">
                <a:ln w="12700">
                  <a:solidFill>
                    <a:schemeClr val="tx2">
                      <a:satMod val="155000"/>
                    </a:schemeClr>
                  </a:solidFill>
                  <a:prstDash val="solid"/>
                </a:ln>
                <a:effectLst>
                  <a:outerShdw blurRad="41275" dist="20320" dir="1800000" algn="tl" rotWithShape="0">
                    <a:srgbClr val="000000">
                      <a:alpha val="40000"/>
                    </a:srgbClr>
                  </a:outerShdw>
                </a:effectLst>
              </a:rPr>
              <a:t>Declaration 2</a:t>
            </a:r>
          </a:p>
        </p:txBody>
      </p:sp>
      <p:sp>
        <p:nvSpPr>
          <p:cNvPr id="9" name="Right Arrow 8"/>
          <p:cNvSpPr/>
          <p:nvPr/>
        </p:nvSpPr>
        <p:spPr>
          <a:xfrm rot="16200000">
            <a:off x="2927933" y="2814332"/>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0" name="Rectangle 9"/>
          <p:cNvSpPr/>
          <p:nvPr/>
        </p:nvSpPr>
        <p:spPr>
          <a:xfrm>
            <a:off x="2604083" y="3346928"/>
            <a:ext cx="1322413" cy="477054"/>
          </a:xfrm>
          <a:prstGeom prst="rect">
            <a:avLst/>
          </a:prstGeom>
          <a:noFill/>
        </p:spPr>
        <p:txBody>
          <a:bodyPr wrap="none" lIns="91440" tIns="45720" rIns="91440" bIns="45720">
            <a:spAutoFit/>
          </a:bodyPr>
          <a:lstStyle/>
          <a:p>
            <a:pPr algn="ctr"/>
            <a:r>
              <a:rPr lang="en-US" sz="2500">
                <a:ln w="12700">
                  <a:solidFill>
                    <a:schemeClr val="tx2">
                      <a:satMod val="155000"/>
                    </a:schemeClr>
                  </a:solidFill>
                  <a:prstDash val="solid"/>
                </a:ln>
              </a:rPr>
              <a:t>property</a:t>
            </a:r>
            <a:endParaRPr lang="en-US" sz="2500" cap="none" spc="0">
              <a:ln w="12700">
                <a:solidFill>
                  <a:schemeClr val="tx2">
                    <a:satMod val="155000"/>
                  </a:schemeClr>
                </a:solidFill>
                <a:prstDash val="solid"/>
              </a:ln>
            </a:endParaRPr>
          </a:p>
        </p:txBody>
      </p:sp>
      <p:sp>
        <p:nvSpPr>
          <p:cNvPr id="11" name="Rectangle 10"/>
          <p:cNvSpPr/>
          <p:nvPr/>
        </p:nvSpPr>
        <p:spPr>
          <a:xfrm>
            <a:off x="4085785" y="3366782"/>
            <a:ext cx="880498" cy="477054"/>
          </a:xfrm>
          <a:prstGeom prst="rect">
            <a:avLst/>
          </a:prstGeom>
          <a:noFill/>
        </p:spPr>
        <p:txBody>
          <a:bodyPr wrap="none" lIns="91440" tIns="45720" rIns="91440" bIns="45720">
            <a:spAutoFit/>
          </a:bodyPr>
          <a:lstStyle/>
          <a:p>
            <a:pPr algn="ctr"/>
            <a:r>
              <a:rPr lang="en-US" sz="2500" cap="none" spc="0">
                <a:ln w="12700">
                  <a:solidFill>
                    <a:schemeClr val="tx2">
                      <a:satMod val="155000"/>
                    </a:schemeClr>
                  </a:solidFill>
                  <a:prstDash val="solid"/>
                </a:ln>
              </a:rPr>
              <a:t>value</a:t>
            </a:r>
          </a:p>
        </p:txBody>
      </p:sp>
      <p:sp>
        <p:nvSpPr>
          <p:cNvPr id="12" name="Right Arrow 11"/>
          <p:cNvSpPr/>
          <p:nvPr/>
        </p:nvSpPr>
        <p:spPr>
          <a:xfrm rot="16200000">
            <a:off x="41852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ight Arrow 12"/>
          <p:cNvSpPr/>
          <p:nvPr/>
        </p:nvSpPr>
        <p:spPr>
          <a:xfrm rot="16200000">
            <a:off x="6356933" y="2814333"/>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Arrow 13"/>
          <p:cNvSpPr/>
          <p:nvPr/>
        </p:nvSpPr>
        <p:spPr>
          <a:xfrm rot="16200000">
            <a:off x="7614233" y="2814334"/>
            <a:ext cx="685800" cy="419100"/>
          </a:xfrm>
          <a:prstGeom prst="rightArrow">
            <a:avLst>
              <a:gd name="adj1" fmla="val 50000"/>
              <a:gd name="adj2" fmla="val 70140"/>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6033083" y="3366782"/>
            <a:ext cx="1322413" cy="477054"/>
          </a:xfrm>
          <a:prstGeom prst="rect">
            <a:avLst/>
          </a:prstGeom>
          <a:noFill/>
        </p:spPr>
        <p:txBody>
          <a:bodyPr wrap="none" lIns="91440" tIns="45720" rIns="91440" bIns="45720">
            <a:spAutoFit/>
          </a:bodyPr>
          <a:lstStyle/>
          <a:p>
            <a:pPr algn="ctr"/>
            <a:r>
              <a:rPr lang="en-US" sz="2500">
                <a:ln w="12700">
                  <a:solidFill>
                    <a:schemeClr val="tx2">
                      <a:satMod val="155000"/>
                    </a:schemeClr>
                  </a:solidFill>
                  <a:prstDash val="solid"/>
                </a:ln>
              </a:rPr>
              <a:t>property</a:t>
            </a:r>
            <a:endParaRPr lang="en-US" sz="2500" cap="none" spc="0">
              <a:ln w="12700">
                <a:solidFill>
                  <a:schemeClr val="tx2">
                    <a:satMod val="155000"/>
                  </a:schemeClr>
                </a:solidFill>
                <a:prstDash val="solid"/>
              </a:ln>
            </a:endParaRPr>
          </a:p>
        </p:txBody>
      </p:sp>
      <p:sp>
        <p:nvSpPr>
          <p:cNvPr id="16" name="Rectangle 15"/>
          <p:cNvSpPr/>
          <p:nvPr/>
        </p:nvSpPr>
        <p:spPr>
          <a:xfrm>
            <a:off x="7514785" y="3386636"/>
            <a:ext cx="880498" cy="477054"/>
          </a:xfrm>
          <a:prstGeom prst="rect">
            <a:avLst/>
          </a:prstGeom>
          <a:noFill/>
        </p:spPr>
        <p:txBody>
          <a:bodyPr wrap="none" lIns="91440" tIns="45720" rIns="91440" bIns="45720">
            <a:spAutoFit/>
          </a:bodyPr>
          <a:lstStyle/>
          <a:p>
            <a:pPr algn="ctr"/>
            <a:r>
              <a:rPr lang="en-US" sz="2500" cap="none" spc="0">
                <a:ln w="12700">
                  <a:solidFill>
                    <a:schemeClr val="tx2">
                      <a:satMod val="155000"/>
                    </a:schemeClr>
                  </a:solidFill>
                  <a:prstDash val="solid"/>
                </a:ln>
              </a:rPr>
              <a:t>value</a:t>
            </a:r>
          </a:p>
        </p:txBody>
      </p:sp>
    </p:spTree>
    <p:extLst>
      <p:ext uri="{BB962C8B-B14F-4D97-AF65-F5344CB8AC3E}">
        <p14:creationId xmlns="" xmlns:p14="http://schemas.microsoft.com/office/powerpoint/2010/main" val="335650013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5"/>
                                        </p:tgtEl>
                                        <p:attrNameLst>
                                          <p:attrName>style.visibility</p:attrName>
                                        </p:attrNameLst>
                                      </p:cBhvr>
                                      <p:to>
                                        <p:strVal val="visible"/>
                                      </p:to>
                                    </p:set>
                                  </p:childTnLst>
                                </p:cTn>
                              </p:par>
                            </p:childTnLst>
                          </p:cTn>
                        </p:par>
                      </p:childTnLst>
                    </p:cTn>
                  </p:par>
                  <p:par>
                    <p:cTn id="49" fill="hold" nodeType="clickPar">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childTnLst>
                          </p:cTn>
                        </p:par>
                      </p:childTnLst>
                    </p:cTn>
                  </p:par>
                  <p:par>
                    <p:cTn id="53" fill="hold" nodeType="clickPar">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6"/>
                                        </p:tgtEl>
                                        <p:attrNameLst>
                                          <p:attrName>style.visibility</p:attrName>
                                        </p:attrNameLst>
                                      </p:cBhvr>
                                      <p:to>
                                        <p:strVal val="visible"/>
                                      </p:to>
                                    </p:set>
                                  </p:childTnLst>
                                </p:cTn>
                              </p:par>
                            </p:childTnLst>
                          </p:cTn>
                        </p:par>
                      </p:childTnLst>
                    </p:cTn>
                  </p:par>
                  <p:par>
                    <p:cTn id="57" fill="hold" nodeType="clickPar">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61" fill="hold" nodeType="clickPar">
                      <p:stCondLst>
                        <p:cond delay="indefinite"/>
                      </p:stCondLst>
                      <p:childTnLst>
                        <p:par>
                          <p:cTn id="62" fill="hold">
                            <p:stCondLst>
                              <p:cond delay="0"/>
                            </p:stCondLst>
                            <p:childTnLst>
                              <p:par>
                                <p:cTn id="63" presetID="1" presetClass="entr" presetSubtype="0" fill="hold" nodeType="clickEffect">
                                  <p:stCondLst>
                                    <p:cond delay="0"/>
                                  </p:stCondLst>
                                  <p:childTnLst>
                                    <p:set>
                                      <p:cBhvr>
                                        <p:cTn id="6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65" fill="hold" nodeType="clickPar">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6" grpId="0" animBg="1"/>
      <p:bldP spid="7" grpId="0"/>
      <p:bldP spid="8" grpId="0"/>
      <p:bldP spid="9" grpId="0" animBg="1"/>
      <p:bldP spid="10" grpId="0"/>
      <p:bldP spid="11" grpId="0"/>
      <p:bldP spid="12" grpId="0" animBg="1"/>
      <p:bldP spid="13" grpId="0" animBg="1"/>
      <p:bldP spid="14" grpId="0" animBg="1"/>
      <p:bldP spid="15" grpId="0"/>
      <p:bldP spid="1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“id” selector</a:t>
            </a:r>
          </a:p>
        </p:txBody>
      </p:sp>
      <p:sp>
        <p:nvSpPr>
          <p:cNvPr id="3" name="Content Placeholder 2"/>
          <p:cNvSpPr>
            <a:spLocks noGrp="1"/>
          </p:cNvSpPr>
          <p:nvPr>
            <p:ph idx="1"/>
          </p:nvPr>
        </p:nvSpPr>
        <p:spPr/>
        <p:txBody>
          <a:bodyPr/>
          <a:lstStyle/>
          <a:p>
            <a:r>
              <a:rPr lang="en-US"/>
              <a:t>The id selector is used to specify a style for a </a:t>
            </a:r>
            <a:r>
              <a:rPr lang="en-US" b="1"/>
              <a:t>single, unique </a:t>
            </a:r>
            <a:r>
              <a:rPr lang="en-US"/>
              <a:t>element.</a:t>
            </a:r>
          </a:p>
          <a:p>
            <a:r>
              <a:rPr lang="en-US"/>
              <a:t>The id selector uses the id attribute of the HTML element, and is defined with a</a:t>
            </a:r>
            <a:r>
              <a:rPr lang="en-US" b="1"/>
              <a:t> "#“ </a:t>
            </a:r>
            <a:r>
              <a:rPr lang="en-US"/>
              <a:t>in css.</a:t>
            </a:r>
          </a:p>
          <a:p>
            <a:r>
              <a:rPr lang="en-US"/>
              <a:t>The style rule below will be applied to the element with </a:t>
            </a:r>
            <a:r>
              <a:rPr lang="en-US" b="1"/>
              <a:t>id="para1"</a:t>
            </a:r>
            <a:r>
              <a:rPr lang="en-US"/>
              <a:t>:</a:t>
            </a:r>
          </a:p>
          <a:p>
            <a:endParaRPr lang="en-US"/>
          </a:p>
          <a:p>
            <a:endParaRPr lang="en-US"/>
          </a:p>
        </p:txBody>
      </p:sp>
      <p:sp>
        <p:nvSpPr>
          <p:cNvPr id="4" name="TextBox 3"/>
          <p:cNvSpPr txBox="1"/>
          <p:nvPr/>
        </p:nvSpPr>
        <p:spPr>
          <a:xfrm>
            <a:off x="514525" y="2485937"/>
            <a:ext cx="3810000" cy="230832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HTML</a:t>
            </a:r>
            <a:endParaRPr lang="en-US"/>
          </a:p>
          <a:p>
            <a:r>
              <a:rPr lang="en-US"/>
              <a:t>&lt;h1 id=“para1”&gt;</a:t>
            </a:r>
          </a:p>
          <a:p>
            <a:r>
              <a:rPr lang="en-US"/>
              <a:t>	Hello Friends</a:t>
            </a:r>
          </a:p>
          <a:p>
            <a:r>
              <a:rPr lang="en-US"/>
              <a:t>&lt;/h1&gt;</a:t>
            </a:r>
          </a:p>
          <a:p>
            <a:endParaRPr lang="en-US"/>
          </a:p>
          <a:p>
            <a:r>
              <a:rPr lang="en-US"/>
              <a:t>&lt;h1&gt;</a:t>
            </a:r>
          </a:p>
          <a:p>
            <a:r>
              <a:rPr lang="en-US"/>
              <a:t>	How are you</a:t>
            </a:r>
          </a:p>
          <a:p>
            <a:r>
              <a:rPr lang="en-US"/>
              <a:t>&lt;/h1&gt;</a:t>
            </a:r>
          </a:p>
        </p:txBody>
      </p:sp>
      <p:sp>
        <p:nvSpPr>
          <p:cNvPr id="5" name="TextBox 4"/>
          <p:cNvSpPr txBox="1"/>
          <p:nvPr/>
        </p:nvSpPr>
        <p:spPr>
          <a:xfrm>
            <a:off x="4781725" y="2485937"/>
            <a:ext cx="4267200"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CSS</a:t>
            </a:r>
            <a:endParaRPr lang="en-US"/>
          </a:p>
          <a:p>
            <a:r>
              <a:rPr lang="en-US"/>
              <a:t>#para1{</a:t>
            </a:r>
          </a:p>
          <a:p>
            <a:r>
              <a:rPr lang="en-US"/>
              <a:t>	color: blue;</a:t>
            </a:r>
          </a:p>
          <a:p>
            <a:r>
              <a:rPr lang="en-US"/>
              <a:t>}</a:t>
            </a:r>
          </a:p>
        </p:txBody>
      </p:sp>
      <p:sp>
        <p:nvSpPr>
          <p:cNvPr id="6" name="TextBox 5"/>
          <p:cNvSpPr txBox="1"/>
          <p:nvPr/>
        </p:nvSpPr>
        <p:spPr>
          <a:xfrm>
            <a:off x="4781725" y="3848607"/>
            <a:ext cx="4267200" cy="923330"/>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p>
          <a:p>
            <a:r>
              <a:rPr lang="en-US">
                <a:solidFill>
                  <a:srgbClr val="0070C0"/>
                </a:solidFill>
              </a:rPr>
              <a:t>Hello Friends</a:t>
            </a:r>
          </a:p>
          <a:p>
            <a:r>
              <a:rPr lang="en-US"/>
              <a:t>How are you</a:t>
            </a:r>
          </a:p>
        </p:txBody>
      </p:sp>
    </p:spTree>
    <p:extLst>
      <p:ext uri="{BB962C8B-B14F-4D97-AF65-F5344CB8AC3E}">
        <p14:creationId xmlns="" xmlns:p14="http://schemas.microsoft.com/office/powerpoint/2010/main" val="7217903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“class” selector</a:t>
            </a:r>
          </a:p>
        </p:txBody>
      </p:sp>
      <p:sp>
        <p:nvSpPr>
          <p:cNvPr id="3" name="Content Placeholder 2"/>
          <p:cNvSpPr>
            <a:spLocks noGrp="1"/>
          </p:cNvSpPr>
          <p:nvPr>
            <p:ph idx="1"/>
          </p:nvPr>
        </p:nvSpPr>
        <p:spPr/>
        <p:txBody>
          <a:bodyPr/>
          <a:lstStyle/>
          <a:p>
            <a:pPr lvl="0"/>
            <a:r>
              <a:rPr lang="en-US"/>
              <a:t>The class selector is used to specify a style for a </a:t>
            </a:r>
            <a:r>
              <a:rPr lang="en-US" b="1"/>
              <a:t>group</a:t>
            </a:r>
            <a:r>
              <a:rPr lang="en-US"/>
              <a:t> of elements. </a:t>
            </a:r>
          </a:p>
          <a:p>
            <a:pPr lvl="0"/>
            <a:r>
              <a:rPr lang="en-US"/>
              <a:t>The class selector uses the HTML class attribute, and is defined with a </a:t>
            </a:r>
            <a:r>
              <a:rPr lang="en-US" b="1"/>
              <a:t>".“</a:t>
            </a:r>
            <a:r>
              <a:rPr lang="en-US"/>
              <a:t> in css.</a:t>
            </a:r>
          </a:p>
          <a:p>
            <a:pPr lvl="0"/>
            <a:endParaRPr lang="en-US"/>
          </a:p>
          <a:p>
            <a:endParaRPr lang="en-US"/>
          </a:p>
        </p:txBody>
      </p:sp>
      <p:sp>
        <p:nvSpPr>
          <p:cNvPr id="4" name="TextBox 3"/>
          <p:cNvSpPr txBox="1"/>
          <p:nvPr/>
        </p:nvSpPr>
        <p:spPr>
          <a:xfrm>
            <a:off x="539692" y="1858861"/>
            <a:ext cx="3810000" cy="286232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HTML</a:t>
            </a:r>
            <a:endParaRPr lang="en-US"/>
          </a:p>
          <a:p>
            <a:r>
              <a:rPr lang="en-US"/>
              <a:t>&lt;h1 class=“myClass”&gt;</a:t>
            </a:r>
          </a:p>
          <a:p>
            <a:r>
              <a:rPr lang="en-US"/>
              <a:t>	Hello Friends</a:t>
            </a:r>
          </a:p>
          <a:p>
            <a:r>
              <a:rPr lang="en-US"/>
              <a:t>&lt;/h1&gt;</a:t>
            </a:r>
          </a:p>
          <a:p>
            <a:r>
              <a:rPr lang="en-US"/>
              <a:t>&lt;h1&gt;</a:t>
            </a:r>
          </a:p>
          <a:p>
            <a:r>
              <a:rPr lang="en-US"/>
              <a:t>	How are you</a:t>
            </a:r>
          </a:p>
          <a:p>
            <a:r>
              <a:rPr lang="en-US"/>
              <a:t>&lt;/h1&gt;</a:t>
            </a:r>
          </a:p>
          <a:p>
            <a:r>
              <a:rPr lang="en-US"/>
              <a:t>&lt;h1 class=“myClass”&gt;</a:t>
            </a:r>
          </a:p>
          <a:p>
            <a:r>
              <a:rPr lang="en-US"/>
              <a:t>	How are you</a:t>
            </a:r>
          </a:p>
          <a:p>
            <a:r>
              <a:rPr lang="en-US"/>
              <a:t>&lt;/h1&gt;</a:t>
            </a:r>
          </a:p>
        </p:txBody>
      </p:sp>
      <p:sp>
        <p:nvSpPr>
          <p:cNvPr id="5" name="TextBox 4"/>
          <p:cNvSpPr txBox="1"/>
          <p:nvPr/>
        </p:nvSpPr>
        <p:spPr>
          <a:xfrm>
            <a:off x="4806892" y="1858861"/>
            <a:ext cx="4267200"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CSS</a:t>
            </a:r>
            <a:endParaRPr lang="en-US"/>
          </a:p>
          <a:p>
            <a:r>
              <a:rPr lang="en-US"/>
              <a:t>.myClass{</a:t>
            </a:r>
          </a:p>
          <a:p>
            <a:r>
              <a:rPr lang="en-US"/>
              <a:t>	color: blue;</a:t>
            </a:r>
          </a:p>
          <a:p>
            <a:r>
              <a:rPr lang="en-US"/>
              <a:t>}</a:t>
            </a:r>
          </a:p>
        </p:txBody>
      </p:sp>
      <p:sp>
        <p:nvSpPr>
          <p:cNvPr id="6" name="TextBox 5"/>
          <p:cNvSpPr txBox="1"/>
          <p:nvPr/>
        </p:nvSpPr>
        <p:spPr>
          <a:xfrm>
            <a:off x="4806892" y="3450131"/>
            <a:ext cx="4267200" cy="1200329"/>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p>
          <a:p>
            <a:r>
              <a:rPr lang="en-US">
                <a:solidFill>
                  <a:srgbClr val="0070C0"/>
                </a:solidFill>
              </a:rPr>
              <a:t>Hello Friends</a:t>
            </a:r>
          </a:p>
          <a:p>
            <a:r>
              <a:rPr lang="en-US"/>
              <a:t>How are you</a:t>
            </a:r>
          </a:p>
          <a:p>
            <a:r>
              <a:rPr lang="en-US">
                <a:solidFill>
                  <a:srgbClr val="0070C0"/>
                </a:solidFill>
              </a:rPr>
              <a:t>How are you</a:t>
            </a:r>
          </a:p>
        </p:txBody>
      </p:sp>
    </p:spTree>
    <p:extLst>
      <p:ext uri="{BB962C8B-B14F-4D97-AF65-F5344CB8AC3E}">
        <p14:creationId xmlns="" xmlns:p14="http://schemas.microsoft.com/office/powerpoint/2010/main" val="5690176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Different ways to write CSS</a:t>
            </a:r>
          </a:p>
        </p:txBody>
      </p:sp>
      <p:sp>
        <p:nvSpPr>
          <p:cNvPr id="3" name="Content Placeholder 2"/>
          <p:cNvSpPr>
            <a:spLocks noGrp="1"/>
          </p:cNvSpPr>
          <p:nvPr>
            <p:ph idx="1"/>
          </p:nvPr>
        </p:nvSpPr>
        <p:spPr/>
        <p:txBody>
          <a:bodyPr/>
          <a:lstStyle/>
          <a:p>
            <a:pPr lvl="0"/>
            <a:r>
              <a:rPr lang="en-US" sz="2800"/>
              <a:t>There are three ways of writing a style sheet:</a:t>
            </a:r>
          </a:p>
          <a:p>
            <a:pPr marL="914400" lvl="1" indent="-457200">
              <a:buFont typeface="+mj-lt"/>
              <a:buAutoNum type="arabicPeriod"/>
            </a:pPr>
            <a:r>
              <a:rPr lang="en-US" sz="2400"/>
              <a:t>Inline Style</a:t>
            </a:r>
          </a:p>
          <a:p>
            <a:pPr marL="914400" lvl="1" indent="-457200">
              <a:buFont typeface="+mj-lt"/>
              <a:buAutoNum type="arabicPeriod"/>
            </a:pPr>
            <a:r>
              <a:rPr lang="en-US" sz="2400"/>
              <a:t>Internal/Embedded Style sheet</a:t>
            </a:r>
          </a:p>
          <a:p>
            <a:pPr marL="914400" lvl="1" indent="-457200">
              <a:buFont typeface="+mj-lt"/>
              <a:buAutoNum type="arabicPeriod"/>
            </a:pPr>
            <a:r>
              <a:rPr lang="en-US" sz="2400"/>
              <a:t>External Style Sheet</a:t>
            </a:r>
          </a:p>
          <a:p>
            <a:endParaRPr lang="en-US"/>
          </a:p>
        </p:txBody>
      </p:sp>
    </p:spTree>
    <p:extLst>
      <p:ext uri="{BB962C8B-B14F-4D97-AF65-F5344CB8AC3E}">
        <p14:creationId xmlns="" xmlns:p14="http://schemas.microsoft.com/office/powerpoint/2010/main" val="21688820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Inline Style</a:t>
            </a:r>
          </a:p>
        </p:txBody>
      </p:sp>
      <p:sp>
        <p:nvSpPr>
          <p:cNvPr id="3" name="Content Placeholder 2"/>
          <p:cNvSpPr>
            <a:spLocks noGrp="1"/>
          </p:cNvSpPr>
          <p:nvPr>
            <p:ph idx="1"/>
          </p:nvPr>
        </p:nvSpPr>
        <p:spPr/>
        <p:txBody>
          <a:bodyPr/>
          <a:lstStyle/>
          <a:p>
            <a:pPr hangingPunct="0"/>
            <a:r>
              <a:rPr lang="en-US"/>
              <a:t>It is possible to place CSS right in your HTML code, and this method of CSS usage is referred to as </a:t>
            </a:r>
            <a:r>
              <a:rPr lang="en-US" b="1"/>
              <a:t>inline css</a:t>
            </a:r>
            <a:r>
              <a:rPr lang="en-US"/>
              <a:t>. </a:t>
            </a:r>
          </a:p>
          <a:p>
            <a:pPr hangingPunct="0"/>
            <a:r>
              <a:rPr lang="en-US"/>
              <a:t>Inline CSS has the </a:t>
            </a:r>
            <a:r>
              <a:rPr lang="en-US" b="1"/>
              <a:t>highest priority </a:t>
            </a:r>
            <a:r>
              <a:rPr lang="en-US"/>
              <a:t>out of external, internal, and inline CSS. </a:t>
            </a:r>
          </a:p>
          <a:p>
            <a:pPr hangingPunct="0"/>
            <a:r>
              <a:rPr lang="en-US"/>
              <a:t>This means that you can </a:t>
            </a:r>
            <a:r>
              <a:rPr lang="en-US" b="1"/>
              <a:t>override styles </a:t>
            </a:r>
            <a:r>
              <a:rPr lang="en-US"/>
              <a:t>that are defined in external or internal by using inline CSS. </a:t>
            </a:r>
          </a:p>
          <a:p>
            <a:r>
              <a:rPr lang="en-US"/>
              <a:t>If you want to add a style inside an HTML element all you have to do is specify the desired CSS properties with the </a:t>
            </a:r>
            <a:r>
              <a:rPr lang="en-US" b="1"/>
              <a:t>style</a:t>
            </a:r>
            <a:r>
              <a:rPr lang="en-US"/>
              <a:t> HTML attribute. </a:t>
            </a:r>
          </a:p>
          <a:p>
            <a:r>
              <a:rPr lang="en-US"/>
              <a:t>Example:</a:t>
            </a:r>
          </a:p>
          <a:p>
            <a:endParaRPr lang="en-US"/>
          </a:p>
        </p:txBody>
      </p:sp>
      <p:sp>
        <p:nvSpPr>
          <p:cNvPr id="4" name="TextBox 3"/>
          <p:cNvSpPr txBox="1"/>
          <p:nvPr/>
        </p:nvSpPr>
        <p:spPr>
          <a:xfrm>
            <a:off x="519418" y="4144860"/>
            <a:ext cx="7467600" cy="64633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HTML</a:t>
            </a:r>
            <a:endParaRPr lang="en-US"/>
          </a:p>
          <a:p>
            <a:pPr lvl="1">
              <a:buNone/>
            </a:pPr>
            <a:r>
              <a:rPr lang="en-US" i="1"/>
              <a:t>&lt;p </a:t>
            </a:r>
            <a:r>
              <a:rPr lang="en-US" b="1" i="1"/>
              <a:t>style</a:t>
            </a:r>
            <a:r>
              <a:rPr lang="en-US" i="1"/>
              <a:t>="background: blue; color: white;"&gt; My Inline CSS &lt;/p&gt;</a:t>
            </a:r>
            <a:endParaRPr lang="en-US"/>
          </a:p>
        </p:txBody>
      </p:sp>
    </p:spTree>
    <p:extLst>
      <p:ext uri="{BB962C8B-B14F-4D97-AF65-F5344CB8AC3E}">
        <p14:creationId xmlns="" xmlns:p14="http://schemas.microsoft.com/office/powerpoint/2010/main" val="255167620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2) Internal Style Sheet</a:t>
            </a:r>
          </a:p>
        </p:txBody>
      </p:sp>
      <p:sp>
        <p:nvSpPr>
          <p:cNvPr id="3" name="Content Placeholder 2"/>
          <p:cNvSpPr>
            <a:spLocks noGrp="1"/>
          </p:cNvSpPr>
          <p:nvPr>
            <p:ph idx="1"/>
          </p:nvPr>
        </p:nvSpPr>
        <p:spPr/>
        <p:txBody>
          <a:bodyPr/>
          <a:lstStyle/>
          <a:p>
            <a:pPr hangingPunct="0"/>
            <a:r>
              <a:rPr lang="en-US"/>
              <a:t>This type of CSS is only for </a:t>
            </a:r>
            <a:r>
              <a:rPr lang="en-US" b="1"/>
              <a:t>Single Web Page</a:t>
            </a:r>
            <a:r>
              <a:rPr lang="en-US"/>
              <a:t>.</a:t>
            </a:r>
          </a:p>
          <a:p>
            <a:r>
              <a:rPr lang="en-US"/>
              <a:t>When using internal CSS, we must add a new tag, </a:t>
            </a:r>
            <a:r>
              <a:rPr lang="en-US" b="1"/>
              <a:t>&lt;style&gt;, </a:t>
            </a:r>
            <a:r>
              <a:rPr lang="en-US"/>
              <a:t>inside the </a:t>
            </a:r>
            <a:r>
              <a:rPr lang="en-US" b="1"/>
              <a:t>&lt;head&gt; </a:t>
            </a:r>
            <a:r>
              <a:rPr lang="en-US"/>
              <a:t>tag. </a:t>
            </a:r>
          </a:p>
          <a:p>
            <a:r>
              <a:rPr lang="en-US"/>
              <a:t>The HTML code below contains an example of &lt;style&gt;'s usage. </a:t>
            </a:r>
          </a:p>
        </p:txBody>
      </p:sp>
      <p:sp>
        <p:nvSpPr>
          <p:cNvPr id="4" name="TextBox 3"/>
          <p:cNvSpPr txBox="1"/>
          <p:nvPr/>
        </p:nvSpPr>
        <p:spPr>
          <a:xfrm>
            <a:off x="550411" y="2339907"/>
            <a:ext cx="7239000" cy="2954655"/>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HTML</a:t>
            </a:r>
            <a:endParaRPr lang="en-US"/>
          </a:p>
          <a:p>
            <a:pPr lvl="2">
              <a:buNone/>
            </a:pPr>
            <a:r>
              <a:rPr lang="en-US" sz="2400" i="1"/>
              <a:t>&lt;html&gt;&lt;head&gt;</a:t>
            </a:r>
            <a:endParaRPr lang="en-US" sz="2400"/>
          </a:p>
          <a:p>
            <a:pPr lvl="2">
              <a:buNone/>
            </a:pPr>
            <a:r>
              <a:rPr lang="en-US" sz="2400" i="1"/>
              <a:t>	&lt;style type="text/css"&gt;</a:t>
            </a:r>
          </a:p>
          <a:p>
            <a:pPr lvl="2">
              <a:buNone/>
            </a:pPr>
            <a:r>
              <a:rPr lang="en-US" sz="2400" i="1"/>
              <a:t>		p{ color: red;}</a:t>
            </a:r>
          </a:p>
          <a:p>
            <a:pPr lvl="2">
              <a:buNone/>
            </a:pPr>
            <a:r>
              <a:rPr lang="en-US" sz="2400" i="1"/>
              <a:t>	&lt;/style&gt;</a:t>
            </a:r>
            <a:endParaRPr lang="en-US" sz="2400"/>
          </a:p>
          <a:p>
            <a:pPr lvl="2">
              <a:buNone/>
            </a:pPr>
            <a:r>
              <a:rPr lang="en-US" sz="2400" i="1"/>
              <a:t>&lt;/head&gt;&lt;body&gt;</a:t>
            </a:r>
            <a:endParaRPr lang="en-US" sz="2400"/>
          </a:p>
          <a:p>
            <a:pPr lvl="2">
              <a:buNone/>
            </a:pPr>
            <a:r>
              <a:rPr lang="en-US" sz="2400" i="1"/>
              <a:t>	&lt;p&gt;Your page's content!&lt;/p&gt;&lt;/body&gt;</a:t>
            </a:r>
            <a:endParaRPr lang="en-US" sz="2400"/>
          </a:p>
          <a:p>
            <a:pPr lvl="2">
              <a:buNone/>
            </a:pPr>
            <a:r>
              <a:rPr lang="en-US" sz="2400" i="1"/>
              <a:t>&lt;/html&gt;</a:t>
            </a:r>
            <a:endParaRPr lang="en-US"/>
          </a:p>
        </p:txBody>
      </p:sp>
    </p:spTree>
    <p:extLst>
      <p:ext uri="{BB962C8B-B14F-4D97-AF65-F5344CB8AC3E}">
        <p14:creationId xmlns="" xmlns:p14="http://schemas.microsoft.com/office/powerpoint/2010/main" val="2684869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bg/>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1" end="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
                                            <p:txEl>
                                              <p:pRg st="2" end="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External Style Sheet</a:t>
            </a:r>
          </a:p>
        </p:txBody>
      </p:sp>
      <p:sp>
        <p:nvSpPr>
          <p:cNvPr id="3" name="Content Placeholder 2"/>
          <p:cNvSpPr>
            <a:spLocks noGrp="1"/>
          </p:cNvSpPr>
          <p:nvPr>
            <p:ph idx="1"/>
          </p:nvPr>
        </p:nvSpPr>
        <p:spPr/>
        <p:txBody>
          <a:bodyPr/>
          <a:lstStyle/>
          <a:p>
            <a:r>
              <a:rPr lang="en-US"/>
              <a:t>When using CSS it is preferable to keep the </a:t>
            </a:r>
            <a:r>
              <a:rPr lang="en-US" b="1"/>
              <a:t>CSS separate from your HTML</a:t>
            </a:r>
            <a:r>
              <a:rPr lang="en-US"/>
              <a:t>. </a:t>
            </a:r>
          </a:p>
          <a:p>
            <a:r>
              <a:rPr lang="en-US"/>
              <a:t>Placing CSS in a separate file allows the web designer to completely differentiate between content (HTML) and design (CSS). </a:t>
            </a:r>
          </a:p>
          <a:p>
            <a:r>
              <a:rPr lang="en-US"/>
              <a:t>External CSS is a file that contains </a:t>
            </a:r>
            <a:r>
              <a:rPr lang="en-US" b="1"/>
              <a:t>only CSS </a:t>
            </a:r>
            <a:r>
              <a:rPr lang="en-US"/>
              <a:t>code and is saved with a </a:t>
            </a:r>
            <a:r>
              <a:rPr lang="en-US" b="1"/>
              <a:t>".css"</a:t>
            </a:r>
            <a:r>
              <a:rPr lang="en-US"/>
              <a:t> file extension. </a:t>
            </a:r>
          </a:p>
          <a:p>
            <a:pPr hangingPunct="0"/>
            <a:r>
              <a:rPr lang="en-US"/>
              <a:t>This CSS file is then referenced in your HTML using the </a:t>
            </a:r>
            <a:r>
              <a:rPr lang="en-US" b="1"/>
              <a:t>&lt;link&gt; instead of &lt;style&gt;</a:t>
            </a:r>
            <a:r>
              <a:rPr lang="en-US"/>
              <a:t>.</a:t>
            </a:r>
            <a:r>
              <a:rPr lang="en-US" b="1"/>
              <a:t> </a:t>
            </a:r>
          </a:p>
          <a:p>
            <a:endParaRPr lang="en-US"/>
          </a:p>
        </p:txBody>
      </p:sp>
      <p:sp>
        <p:nvSpPr>
          <p:cNvPr id="4" name="TextBox 3"/>
          <p:cNvSpPr txBox="1"/>
          <p:nvPr/>
        </p:nvSpPr>
        <p:spPr>
          <a:xfrm>
            <a:off x="541867" y="3164681"/>
            <a:ext cx="3810000" cy="313932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Demo.html</a:t>
            </a:r>
            <a:endParaRPr lang="en-US"/>
          </a:p>
          <a:p>
            <a:r>
              <a:rPr lang="en-US"/>
              <a:t>&lt;html&gt;</a:t>
            </a:r>
          </a:p>
          <a:p>
            <a:r>
              <a:rPr lang="en-US"/>
              <a:t>&lt;head&gt;</a:t>
            </a:r>
          </a:p>
          <a:p>
            <a:r>
              <a:rPr lang="en-US"/>
              <a:t>&lt;link rel=“stylesheet” type=“text/css” href=“test.css”&gt;</a:t>
            </a:r>
          </a:p>
          <a:p>
            <a:r>
              <a:rPr lang="en-US"/>
              <a:t>&lt;/head&gt;</a:t>
            </a:r>
          </a:p>
          <a:p>
            <a:r>
              <a:rPr lang="en-US"/>
              <a:t>&lt;body&gt;</a:t>
            </a:r>
          </a:p>
          <a:p>
            <a:pPr lvl="1"/>
            <a:r>
              <a:rPr lang="en-US"/>
              <a:t>&lt;p&gt; Hello Friends &lt;/p&gt;</a:t>
            </a:r>
          </a:p>
          <a:p>
            <a:pPr lvl="1"/>
            <a:r>
              <a:rPr lang="en-US"/>
              <a:t>&lt;p id=“para1”&gt; How are you? &lt;/p&gt;</a:t>
            </a:r>
          </a:p>
          <a:p>
            <a:r>
              <a:rPr lang="en-US"/>
              <a:t>&lt;/body&gt;</a:t>
            </a:r>
          </a:p>
          <a:p>
            <a:r>
              <a:rPr lang="en-US"/>
              <a:t>&lt;/html&gt;</a:t>
            </a:r>
          </a:p>
        </p:txBody>
      </p:sp>
      <p:sp>
        <p:nvSpPr>
          <p:cNvPr id="5" name="TextBox 4"/>
          <p:cNvSpPr txBox="1"/>
          <p:nvPr/>
        </p:nvSpPr>
        <p:spPr>
          <a:xfrm>
            <a:off x="4809067" y="3164681"/>
            <a:ext cx="4267200" cy="230832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#para1{</a:t>
            </a:r>
          </a:p>
          <a:p>
            <a:r>
              <a:rPr lang="en-US"/>
              <a:t>	 text-align: center;</a:t>
            </a:r>
          </a:p>
          <a:p>
            <a:r>
              <a:rPr lang="en-US"/>
              <a:t>}</a:t>
            </a:r>
          </a:p>
          <a:p>
            <a:r>
              <a:rPr lang="en-US"/>
              <a:t>p</a:t>
            </a:r>
          </a:p>
          <a:p>
            <a:r>
              <a:rPr lang="en-US"/>
              <a:t>{</a:t>
            </a:r>
          </a:p>
          <a:p>
            <a:r>
              <a:rPr lang="en-US"/>
              <a:t>	color : blue;</a:t>
            </a:r>
          </a:p>
          <a:p>
            <a:r>
              <a:rPr lang="en-US"/>
              <a:t>}</a:t>
            </a:r>
          </a:p>
        </p:txBody>
      </p:sp>
      <p:sp>
        <p:nvSpPr>
          <p:cNvPr id="6" name="TextBox 5"/>
          <p:cNvSpPr txBox="1"/>
          <p:nvPr/>
        </p:nvSpPr>
        <p:spPr>
          <a:xfrm>
            <a:off x="4809067" y="5559516"/>
            <a:ext cx="4267200" cy="923330"/>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p>
          <a:p>
            <a:r>
              <a:rPr lang="en-US">
                <a:solidFill>
                  <a:srgbClr val="0070C0"/>
                </a:solidFill>
              </a:rPr>
              <a:t>Hello Friends</a:t>
            </a:r>
          </a:p>
          <a:p>
            <a:pPr algn="ctr"/>
            <a:r>
              <a:rPr lang="en-US">
                <a:solidFill>
                  <a:srgbClr val="0070C0"/>
                </a:solidFill>
              </a:rPr>
              <a:t>How are you?</a:t>
            </a:r>
          </a:p>
        </p:txBody>
      </p:sp>
      <p:cxnSp>
        <p:nvCxnSpPr>
          <p:cNvPr id="7" name="Shape 8"/>
          <p:cNvCxnSpPr>
            <a:stCxn id="5" idx="0"/>
          </p:cNvCxnSpPr>
          <p:nvPr/>
        </p:nvCxnSpPr>
        <p:spPr>
          <a:xfrm rot="16200000" flipH="1" flipV="1">
            <a:off x="4656667" y="1716881"/>
            <a:ext cx="838200" cy="3733800"/>
          </a:xfrm>
          <a:prstGeom prst="curvedConnector4">
            <a:avLst>
              <a:gd name="adj1" fmla="val -27273"/>
              <a:gd name="adj2" fmla="val 99795"/>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110003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bg/>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
                                            <p:txEl>
                                              <p:pRg st="4" end="4"/>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6" end="6"/>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7" end="7"/>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7"/>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allAtOnce" animBg="1"/>
      <p:bldP spid="5" grpId="0" animBg="1"/>
      <p:bldP spid="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3) External Style Sheet (Cont.)</a:t>
            </a:r>
          </a:p>
        </p:txBody>
      </p:sp>
      <p:sp>
        <p:nvSpPr>
          <p:cNvPr id="3" name="Content Placeholder 2"/>
          <p:cNvSpPr>
            <a:spLocks noGrp="1"/>
          </p:cNvSpPr>
          <p:nvPr>
            <p:ph idx="1"/>
          </p:nvPr>
        </p:nvSpPr>
        <p:spPr/>
        <p:txBody>
          <a:bodyPr/>
          <a:lstStyle/>
          <a:p>
            <a:r>
              <a:rPr lang="en-US"/>
              <a:t>Advantages:</a:t>
            </a:r>
          </a:p>
          <a:p>
            <a:pPr lvl="1" hangingPunct="0"/>
            <a:r>
              <a:rPr lang="en-US"/>
              <a:t>It keeps your website design and content separate. </a:t>
            </a:r>
          </a:p>
          <a:p>
            <a:pPr lvl="1" hangingPunct="0"/>
            <a:r>
              <a:rPr lang="en-US"/>
              <a:t>It's much easier to reuse your CSS code if you have it in a separate file. Instead of typing the same CSS code on every web page you have, simply have many pages refer to a single CSS file with the "link" tag. </a:t>
            </a:r>
          </a:p>
          <a:p>
            <a:pPr lvl="1" hangingPunct="0"/>
            <a:r>
              <a:rPr lang="en-US"/>
              <a:t>You can make drastic changes to your web pages with just a few changes in a single CSS file.</a:t>
            </a:r>
          </a:p>
          <a:p>
            <a:endParaRPr lang="en-US"/>
          </a:p>
        </p:txBody>
      </p:sp>
    </p:spTree>
    <p:extLst>
      <p:ext uri="{BB962C8B-B14F-4D97-AF65-F5344CB8AC3E}">
        <p14:creationId xmlns="" xmlns:p14="http://schemas.microsoft.com/office/powerpoint/2010/main" val="2128912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Assign Multiple Classes</a:t>
            </a:r>
          </a:p>
        </p:txBody>
      </p:sp>
      <p:sp>
        <p:nvSpPr>
          <p:cNvPr id="3" name="Content Placeholder 2"/>
          <p:cNvSpPr>
            <a:spLocks noGrp="1"/>
          </p:cNvSpPr>
          <p:nvPr>
            <p:ph idx="1"/>
          </p:nvPr>
        </p:nvSpPr>
        <p:spPr/>
        <p:txBody>
          <a:bodyPr/>
          <a:lstStyle/>
          <a:p>
            <a:r>
              <a:rPr lang="en-US"/>
              <a:t>We can apply different class to same html element by giving space separated class names in the class attribute:</a:t>
            </a:r>
          </a:p>
          <a:p>
            <a:pPr lvl="1">
              <a:buNone/>
            </a:pPr>
            <a:endParaRPr lang="en-US"/>
          </a:p>
          <a:p>
            <a:endParaRPr lang="en-US"/>
          </a:p>
        </p:txBody>
      </p:sp>
      <p:sp>
        <p:nvSpPr>
          <p:cNvPr id="4" name="TextBox 3"/>
          <p:cNvSpPr txBox="1"/>
          <p:nvPr/>
        </p:nvSpPr>
        <p:spPr>
          <a:xfrm>
            <a:off x="506136" y="1695908"/>
            <a:ext cx="3810000" cy="397031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Demo.html</a:t>
            </a:r>
            <a:endParaRPr lang="en-US"/>
          </a:p>
          <a:p>
            <a:r>
              <a:rPr lang="en-US"/>
              <a:t>&lt;html&gt;</a:t>
            </a:r>
          </a:p>
          <a:p>
            <a:r>
              <a:rPr lang="en-US"/>
              <a:t>&lt;head&gt;</a:t>
            </a:r>
          </a:p>
          <a:p>
            <a:r>
              <a:rPr lang="en-US"/>
              <a:t>&lt;link rel=“stylesheet” type=“text/css” href=“test.css”&gt;</a:t>
            </a:r>
          </a:p>
          <a:p>
            <a:r>
              <a:rPr lang="en-US"/>
              <a:t>&lt;/head&gt;</a:t>
            </a:r>
          </a:p>
          <a:p>
            <a:r>
              <a:rPr lang="en-US"/>
              <a:t>&lt;body&gt;</a:t>
            </a:r>
          </a:p>
          <a:p>
            <a:endParaRPr lang="en-US"/>
          </a:p>
          <a:p>
            <a:r>
              <a:rPr lang="en-US"/>
              <a:t>&lt;h1 class=“</a:t>
            </a:r>
            <a:r>
              <a:rPr lang="en-US" b="1"/>
              <a:t>class1 class2</a:t>
            </a:r>
            <a:r>
              <a:rPr lang="en-US"/>
              <a:t>”&gt; </a:t>
            </a:r>
          </a:p>
          <a:p>
            <a:r>
              <a:rPr lang="en-US"/>
              <a:t>	How are you?</a:t>
            </a:r>
          </a:p>
          <a:p>
            <a:r>
              <a:rPr lang="en-US"/>
              <a:t>&lt;/h1&gt;</a:t>
            </a:r>
          </a:p>
          <a:p>
            <a:endParaRPr lang="en-US"/>
          </a:p>
          <a:p>
            <a:r>
              <a:rPr lang="en-US"/>
              <a:t>&lt;/body&gt;</a:t>
            </a:r>
          </a:p>
          <a:p>
            <a:r>
              <a:rPr lang="en-US"/>
              <a:t>&lt;/html&gt;</a:t>
            </a:r>
          </a:p>
        </p:txBody>
      </p:sp>
      <p:sp>
        <p:nvSpPr>
          <p:cNvPr id="5" name="TextBox 4"/>
          <p:cNvSpPr txBox="1"/>
          <p:nvPr/>
        </p:nvSpPr>
        <p:spPr>
          <a:xfrm>
            <a:off x="4773336" y="1695908"/>
            <a:ext cx="4267200" cy="25853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 class1 </a:t>
            </a:r>
          </a:p>
          <a:p>
            <a:r>
              <a:rPr lang="en-US"/>
              <a:t>{</a:t>
            </a:r>
          </a:p>
          <a:p>
            <a:r>
              <a:rPr lang="en-US"/>
              <a:t>	color : blue;</a:t>
            </a:r>
          </a:p>
          <a:p>
            <a:r>
              <a:rPr lang="en-US"/>
              <a:t>}</a:t>
            </a:r>
          </a:p>
          <a:p>
            <a:r>
              <a:rPr lang="en-US"/>
              <a:t>. class2</a:t>
            </a:r>
          </a:p>
          <a:p>
            <a:r>
              <a:rPr lang="en-US"/>
              <a:t>{</a:t>
            </a:r>
          </a:p>
          <a:p>
            <a:r>
              <a:rPr lang="en-US"/>
              <a:t>	text-align : center;</a:t>
            </a:r>
          </a:p>
          <a:p>
            <a:r>
              <a:rPr lang="en-US"/>
              <a:t>}</a:t>
            </a:r>
          </a:p>
        </p:txBody>
      </p:sp>
      <p:sp>
        <p:nvSpPr>
          <p:cNvPr id="6" name="TextBox 5"/>
          <p:cNvSpPr txBox="1"/>
          <p:nvPr/>
        </p:nvSpPr>
        <p:spPr>
          <a:xfrm>
            <a:off x="4773336" y="4465897"/>
            <a:ext cx="4267200" cy="800219"/>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solidFill>
                <a:srgbClr val="0070C0"/>
              </a:solidFill>
            </a:endParaRPr>
          </a:p>
          <a:p>
            <a:pPr algn="ctr"/>
            <a:r>
              <a:rPr lang="en-US" sz="2800">
                <a:solidFill>
                  <a:srgbClr val="0070C0"/>
                </a:solidFill>
              </a:rPr>
              <a:t>How are you?</a:t>
            </a:r>
            <a:endParaRPr lang="en-US">
              <a:solidFill>
                <a:srgbClr val="0070C0"/>
              </a:solidFill>
            </a:endParaRPr>
          </a:p>
        </p:txBody>
      </p:sp>
    </p:spTree>
    <p:extLst>
      <p:ext uri="{BB962C8B-B14F-4D97-AF65-F5344CB8AC3E}">
        <p14:creationId xmlns="" xmlns:p14="http://schemas.microsoft.com/office/powerpoint/2010/main" val="9549478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allAtOnce" animBg="1"/>
      <p:bldP spid="5" grpId="0" animBg="1"/>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Multiple Selection</a:t>
            </a:r>
          </a:p>
        </p:txBody>
      </p:sp>
      <p:sp>
        <p:nvSpPr>
          <p:cNvPr id="3" name="Content Placeholder 2"/>
          <p:cNvSpPr>
            <a:spLocks noGrp="1"/>
          </p:cNvSpPr>
          <p:nvPr>
            <p:ph idx="1"/>
          </p:nvPr>
        </p:nvSpPr>
        <p:spPr/>
        <p:txBody>
          <a:bodyPr/>
          <a:lstStyle/>
          <a:p>
            <a:r>
              <a:rPr lang="en-US"/>
              <a:t>We can apply same css to multiple selectors using </a:t>
            </a:r>
            <a:r>
              <a:rPr lang="en-US" b="1"/>
              <a:t>comma separated</a:t>
            </a:r>
            <a:r>
              <a:rPr lang="en-US"/>
              <a:t> selector list, for example :</a:t>
            </a:r>
          </a:p>
          <a:p>
            <a:pPr lvl="1">
              <a:buNone/>
            </a:pPr>
            <a:endParaRPr lang="en-US"/>
          </a:p>
          <a:p>
            <a:endParaRPr lang="en-US"/>
          </a:p>
        </p:txBody>
      </p:sp>
      <p:sp>
        <p:nvSpPr>
          <p:cNvPr id="4" name="TextBox 3"/>
          <p:cNvSpPr txBox="1"/>
          <p:nvPr/>
        </p:nvSpPr>
        <p:spPr>
          <a:xfrm>
            <a:off x="522914" y="1368738"/>
            <a:ext cx="3810000" cy="369331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Demo.html</a:t>
            </a:r>
            <a:endParaRPr lang="en-US"/>
          </a:p>
          <a:p>
            <a:r>
              <a:rPr lang="en-US"/>
              <a:t>&lt;html&gt;</a:t>
            </a:r>
          </a:p>
          <a:p>
            <a:r>
              <a:rPr lang="en-US"/>
              <a:t>&lt;head&gt;</a:t>
            </a:r>
          </a:p>
          <a:p>
            <a:r>
              <a:rPr lang="en-US"/>
              <a:t>&lt;link rel=“stylesheet” type=“text/css” href=“test.css”&gt;</a:t>
            </a:r>
          </a:p>
          <a:p>
            <a:r>
              <a:rPr lang="en-US"/>
              <a:t>&lt;/head&gt;</a:t>
            </a:r>
          </a:p>
          <a:p>
            <a:r>
              <a:rPr lang="en-US"/>
              <a:t>&lt;body&gt;</a:t>
            </a:r>
          </a:p>
          <a:p>
            <a:endParaRPr lang="en-US"/>
          </a:p>
          <a:p>
            <a:r>
              <a:rPr lang="en-US"/>
              <a:t>&lt;p&gt; Hello Friends &lt;/p&gt;</a:t>
            </a:r>
          </a:p>
          <a:p>
            <a:r>
              <a:rPr lang="en-US"/>
              <a:t>&lt;h1&gt; How are you? &lt;/h1&gt;</a:t>
            </a:r>
          </a:p>
          <a:p>
            <a:endParaRPr lang="en-US"/>
          </a:p>
          <a:p>
            <a:r>
              <a:rPr lang="en-US"/>
              <a:t>&lt;/body&gt;</a:t>
            </a:r>
          </a:p>
          <a:p>
            <a:r>
              <a:rPr lang="en-US"/>
              <a:t>&lt;/html&gt;</a:t>
            </a:r>
          </a:p>
        </p:txBody>
      </p:sp>
      <p:sp>
        <p:nvSpPr>
          <p:cNvPr id="5" name="TextBox 4"/>
          <p:cNvSpPr txBox="1"/>
          <p:nvPr/>
        </p:nvSpPr>
        <p:spPr>
          <a:xfrm>
            <a:off x="4790114" y="1368738"/>
            <a:ext cx="4267200" cy="156966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sz="2400" b="1"/>
              <a:t>p</a:t>
            </a:r>
            <a:r>
              <a:rPr lang="en-US" sz="2400" b="1">
                <a:solidFill>
                  <a:srgbClr val="FF0000"/>
                </a:solidFill>
              </a:rPr>
              <a:t>,</a:t>
            </a:r>
            <a:r>
              <a:rPr lang="en-US" sz="2400" b="1"/>
              <a:t> h1</a:t>
            </a:r>
          </a:p>
          <a:p>
            <a:r>
              <a:rPr lang="en-US"/>
              <a:t>{</a:t>
            </a:r>
          </a:p>
          <a:p>
            <a:r>
              <a:rPr lang="en-US"/>
              <a:t>	color : blue;</a:t>
            </a:r>
          </a:p>
          <a:p>
            <a:r>
              <a:rPr lang="en-US"/>
              <a:t>}</a:t>
            </a:r>
          </a:p>
        </p:txBody>
      </p:sp>
      <p:sp>
        <p:nvSpPr>
          <p:cNvPr id="6" name="TextBox 5"/>
          <p:cNvSpPr txBox="1"/>
          <p:nvPr/>
        </p:nvSpPr>
        <p:spPr>
          <a:xfrm>
            <a:off x="4790114" y="3861014"/>
            <a:ext cx="4267200" cy="1077218"/>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p>
          <a:p>
            <a:r>
              <a:rPr lang="en-US">
                <a:solidFill>
                  <a:srgbClr val="0070C0"/>
                </a:solidFill>
              </a:rPr>
              <a:t>Hello Friends</a:t>
            </a:r>
          </a:p>
          <a:p>
            <a:r>
              <a:rPr lang="en-US" sz="2800">
                <a:solidFill>
                  <a:srgbClr val="0070C0"/>
                </a:solidFill>
              </a:rPr>
              <a:t>How are you?</a:t>
            </a:r>
          </a:p>
        </p:txBody>
      </p:sp>
    </p:spTree>
    <p:extLst>
      <p:ext uri="{BB962C8B-B14F-4D97-AF65-F5344CB8AC3E}">
        <p14:creationId xmlns="" xmlns:p14="http://schemas.microsoft.com/office/powerpoint/2010/main" val="38387861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par>
                                <p:cTn id="23" presetID="6" presetClass="emph" presetSubtype="0" fill="hold" nodeType="withEffect">
                                  <p:stCondLst>
                                    <p:cond delay="0"/>
                                  </p:stCondLst>
                                  <p:childTnLst>
                                    <p:animScale>
                                      <p:cBhvr>
                                        <p:cTn id="24" dur="2000" fill="hold"/>
                                        <p:tgtEl>
                                          <p:spTgt spid="5">
                                            <p:txEl>
                                              <p:pRg st="1" end="1"/>
                                            </p:txEl>
                                          </p:spTgt>
                                        </p:tgtEl>
                                      </p:cBhvr>
                                      <p:by x="150000" y="150000"/>
                                    </p:animScale>
                                  </p:childTnLst>
                                </p:cTn>
                              </p:par>
                              <p:par>
                                <p:cTn id="25" presetID="6" presetClass="emph" presetSubtype="0" fill="hold" nodeType="withEffect">
                                  <p:stCondLst>
                                    <p:cond delay="1000"/>
                                  </p:stCondLst>
                                  <p:childTnLst>
                                    <p:animScale>
                                      <p:cBhvr>
                                        <p:cTn id="26" dur="2000" fill="hold"/>
                                        <p:tgtEl>
                                          <p:spTgt spid="5">
                                            <p:txEl>
                                              <p:pRg st="1" end="1"/>
                                            </p:txEl>
                                          </p:spTgt>
                                        </p:tgtEl>
                                      </p:cBhvr>
                                      <p:by x="75000" y="75000"/>
                                    </p:animScale>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Creating HTML Pages</a:t>
            </a:r>
          </a:p>
        </p:txBody>
      </p:sp>
      <p:sp>
        <p:nvSpPr>
          <p:cNvPr id="3" name="Content Placeholder 2"/>
          <p:cNvSpPr>
            <a:spLocks noGrp="1"/>
          </p:cNvSpPr>
          <p:nvPr>
            <p:ph idx="1"/>
          </p:nvPr>
        </p:nvSpPr>
        <p:spPr/>
        <p:txBody>
          <a:bodyPr/>
          <a:lstStyle/>
          <a:p>
            <a:r>
              <a:rPr lang="en-US"/>
              <a:t>An HTML file must have an .htm or .html file extension</a:t>
            </a:r>
          </a:p>
          <a:p>
            <a:r>
              <a:rPr lang="en-US"/>
              <a:t>HTML files can be created with text editors:</a:t>
            </a:r>
          </a:p>
          <a:p>
            <a:pPr lvl="1"/>
            <a:r>
              <a:rPr lang="en-US" err="1"/>
              <a:t>NotePad, NotePad ++, PSPad</a:t>
            </a:r>
            <a:endParaRPr lang="en-US"/>
          </a:p>
          <a:p>
            <a:r>
              <a:rPr lang="en-US"/>
              <a:t>Or HTML editors (WYSIWYG Editors):</a:t>
            </a:r>
          </a:p>
          <a:p>
            <a:pPr lvl="1"/>
            <a:r>
              <a:rPr lang="en-US"/>
              <a:t>Microsoft FrontPage</a:t>
            </a:r>
          </a:p>
          <a:p>
            <a:pPr lvl="1"/>
            <a:r>
              <a:rPr lang="en-US"/>
              <a:t>Macromedia Dreamweaver</a:t>
            </a:r>
          </a:p>
          <a:p>
            <a:pPr lvl="1"/>
            <a:r>
              <a:rPr lang="en-US"/>
              <a:t>Netscape Composer</a:t>
            </a:r>
          </a:p>
          <a:p>
            <a:pPr lvl="1"/>
            <a:r>
              <a:rPr lang="en-US"/>
              <a:t>Visual Studio</a:t>
            </a:r>
          </a:p>
          <a:p>
            <a:r>
              <a:rPr lang="en-US"/>
              <a:t>Open any above mentioned editors and create a new file with .html extension and save the file.</a:t>
            </a:r>
          </a:p>
          <a:p>
            <a:r>
              <a:rPr lang="en-US"/>
              <a:t>After saving the file you can open the file with any Web Browser in order to view the output.</a:t>
            </a:r>
          </a:p>
          <a:p>
            <a:endParaRPr lang="en-US"/>
          </a:p>
        </p:txBody>
      </p:sp>
    </p:spTree>
    <p:extLst>
      <p:ext uri="{BB962C8B-B14F-4D97-AF65-F5344CB8AC3E}">
        <p14:creationId xmlns="" xmlns:p14="http://schemas.microsoft.com/office/powerpoint/2010/main" val="23780986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Multi-level Selection</a:t>
            </a:r>
          </a:p>
        </p:txBody>
      </p:sp>
      <p:sp>
        <p:nvSpPr>
          <p:cNvPr id="3" name="Content Placeholder 2"/>
          <p:cNvSpPr>
            <a:spLocks noGrp="1"/>
          </p:cNvSpPr>
          <p:nvPr>
            <p:ph idx="1"/>
          </p:nvPr>
        </p:nvSpPr>
        <p:spPr/>
        <p:txBody>
          <a:bodyPr/>
          <a:lstStyle/>
          <a:p>
            <a:r>
              <a:rPr lang="en-US"/>
              <a:t>We can use hierarchical path to target html element  by </a:t>
            </a:r>
            <a:r>
              <a:rPr lang="en-US" b="1"/>
              <a:t>space separated</a:t>
            </a:r>
            <a:r>
              <a:rPr lang="en-US"/>
              <a:t> element/class/id names, for example :</a:t>
            </a:r>
          </a:p>
          <a:p>
            <a:pPr lvl="1">
              <a:buNone/>
            </a:pPr>
            <a:endParaRPr lang="en-US"/>
          </a:p>
          <a:p>
            <a:endParaRPr lang="en-US"/>
          </a:p>
        </p:txBody>
      </p:sp>
      <p:sp>
        <p:nvSpPr>
          <p:cNvPr id="4" name="TextBox 3"/>
          <p:cNvSpPr txBox="1"/>
          <p:nvPr/>
        </p:nvSpPr>
        <p:spPr>
          <a:xfrm>
            <a:off x="506136" y="1695908"/>
            <a:ext cx="3810000" cy="397031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Demo.html</a:t>
            </a:r>
            <a:endParaRPr lang="en-US"/>
          </a:p>
          <a:p>
            <a:r>
              <a:rPr lang="en-US"/>
              <a:t>&lt;html&gt;</a:t>
            </a:r>
          </a:p>
          <a:p>
            <a:r>
              <a:rPr lang="en-US"/>
              <a:t>&lt;head&gt;</a:t>
            </a:r>
          </a:p>
          <a:p>
            <a:r>
              <a:rPr lang="en-US"/>
              <a:t>&lt;link rel=“stylesheet” type=“text/css” href=“test.css”&gt;</a:t>
            </a:r>
          </a:p>
          <a:p>
            <a:r>
              <a:rPr lang="en-US"/>
              <a:t>&lt;/head&gt;</a:t>
            </a:r>
          </a:p>
          <a:p>
            <a:r>
              <a:rPr lang="en-US"/>
              <a:t>&lt;body&gt;</a:t>
            </a:r>
          </a:p>
          <a:p>
            <a:r>
              <a:rPr lang="en-US"/>
              <a:t>&lt;h1&gt;Hello Friends…&lt;/h1&gt;</a:t>
            </a:r>
          </a:p>
          <a:p>
            <a:r>
              <a:rPr lang="en-US"/>
              <a:t>&lt;div&gt;</a:t>
            </a:r>
          </a:p>
          <a:p>
            <a:r>
              <a:rPr lang="en-US"/>
              <a:t>	&lt;h1&gt;How are you?&lt;/h1&gt;</a:t>
            </a:r>
          </a:p>
          <a:p>
            <a:r>
              <a:rPr lang="en-US"/>
              <a:t>&lt;/div&gt;</a:t>
            </a:r>
          </a:p>
          <a:p>
            <a:endParaRPr lang="en-US"/>
          </a:p>
          <a:p>
            <a:r>
              <a:rPr lang="en-US"/>
              <a:t>&lt;/body&gt;</a:t>
            </a:r>
          </a:p>
          <a:p>
            <a:r>
              <a:rPr lang="en-US"/>
              <a:t>&lt;/html&gt;</a:t>
            </a:r>
          </a:p>
        </p:txBody>
      </p:sp>
      <p:sp>
        <p:nvSpPr>
          <p:cNvPr id="5" name="TextBox 4"/>
          <p:cNvSpPr txBox="1"/>
          <p:nvPr/>
        </p:nvSpPr>
        <p:spPr>
          <a:xfrm>
            <a:off x="4773336" y="1695908"/>
            <a:ext cx="4267200" cy="156966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sz="2400" b="1"/>
              <a:t>div h1</a:t>
            </a:r>
          </a:p>
          <a:p>
            <a:r>
              <a:rPr lang="en-US"/>
              <a:t>{</a:t>
            </a:r>
          </a:p>
          <a:p>
            <a:r>
              <a:rPr lang="en-US"/>
              <a:t>	color : blue;</a:t>
            </a:r>
          </a:p>
          <a:p>
            <a:r>
              <a:rPr lang="en-US"/>
              <a:t>}</a:t>
            </a:r>
          </a:p>
        </p:txBody>
      </p:sp>
      <p:sp>
        <p:nvSpPr>
          <p:cNvPr id="6" name="TextBox 5"/>
          <p:cNvSpPr txBox="1"/>
          <p:nvPr/>
        </p:nvSpPr>
        <p:spPr>
          <a:xfrm>
            <a:off x="4773336" y="4188184"/>
            <a:ext cx="4267200" cy="1046440"/>
          </a:xfrm>
          <a:prstGeom prst="rect">
            <a:avLst/>
          </a:prstGeom>
          <a:effectLst>
            <a:outerShdw blurRad="50800" dist="38100" dir="2700000" algn="tl" rotWithShape="0">
              <a:prstClr val="black">
                <a:alpha val="40000"/>
              </a:prstClr>
            </a:outerShdw>
          </a:effectLst>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b="1">
                <a:solidFill>
                  <a:srgbClr val="FF0000"/>
                </a:solidFill>
              </a:rPr>
              <a:t>Output</a:t>
            </a:r>
            <a:endParaRPr lang="en-US"/>
          </a:p>
          <a:p>
            <a:r>
              <a:rPr lang="en-US" sz="2200"/>
              <a:t>Hello Friends…</a:t>
            </a:r>
          </a:p>
          <a:p>
            <a:r>
              <a:rPr lang="en-US" sz="2200">
                <a:solidFill>
                  <a:srgbClr val="0070C0"/>
                </a:solidFill>
              </a:rPr>
              <a:t>How are you?</a:t>
            </a:r>
          </a:p>
        </p:txBody>
      </p:sp>
    </p:spTree>
    <p:extLst>
      <p:ext uri="{BB962C8B-B14F-4D97-AF65-F5344CB8AC3E}">
        <p14:creationId xmlns="" xmlns:p14="http://schemas.microsoft.com/office/powerpoint/2010/main" val="379840372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6" presetClass="emph" presetSubtype="0" fill="hold" nodeType="clickEffect">
                                  <p:stCondLst>
                                    <p:cond delay="0"/>
                                  </p:stCondLst>
                                  <p:childTnLst>
                                    <p:animScale>
                                      <p:cBhvr>
                                        <p:cTn id="26" dur="2000" fill="hold"/>
                                        <p:tgtEl>
                                          <p:spTgt spid="5">
                                            <p:txEl>
                                              <p:pRg st="1" end="1"/>
                                            </p:txEl>
                                          </p:spTgt>
                                        </p:tgtEl>
                                      </p:cBhvr>
                                      <p:by x="150000" y="150000"/>
                                    </p:animScale>
                                  </p:childTnLst>
                                </p:cTn>
                              </p:par>
                            </p:childTnLst>
                          </p:cTn>
                        </p:par>
                      </p:childTnLst>
                    </p:cTn>
                  </p:par>
                  <p:par>
                    <p:cTn id="27" fill="hold" nodeType="clickPar">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5">
                                            <p:txEl>
                                              <p:pRg st="1" end="1"/>
                                            </p:txEl>
                                          </p:spTgt>
                                        </p:tgtEl>
                                      </p:cBhvr>
                                      <p:by x="75000" y="75000"/>
                                    </p:animScale>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uiExpand="1" build="allAtOnce"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Property</a:t>
            </a:r>
          </a:p>
        </p:txBody>
      </p:sp>
      <p:sp>
        <p:nvSpPr>
          <p:cNvPr id="3" name="Content Placeholder 2"/>
          <p:cNvSpPr>
            <a:spLocks noGrp="1"/>
          </p:cNvSpPr>
          <p:nvPr>
            <p:ph idx="1"/>
          </p:nvPr>
        </p:nvSpPr>
        <p:spPr/>
        <p:txBody>
          <a:bodyPr/>
          <a:lstStyle/>
          <a:p>
            <a:pPr>
              <a:buNone/>
            </a:pPr>
            <a:endParaRPr lang="en-US"/>
          </a:p>
          <a:p>
            <a:r>
              <a:rPr lang="en-US"/>
              <a:t>Background Color				</a:t>
            </a:r>
            <a:r>
              <a:rPr lang="en-US" sz="2200"/>
              <a:t>(background-color)</a:t>
            </a:r>
          </a:p>
          <a:p>
            <a:r>
              <a:rPr lang="en-US"/>
              <a:t>Background Image				</a:t>
            </a:r>
            <a:r>
              <a:rPr lang="en-US" sz="2200"/>
              <a:t>(background-image)</a:t>
            </a:r>
          </a:p>
          <a:p>
            <a:r>
              <a:rPr lang="en-US"/>
              <a:t>Background Image Repeat			</a:t>
            </a:r>
            <a:r>
              <a:rPr lang="en-US" sz="2200"/>
              <a:t>(background-repeat)</a:t>
            </a:r>
          </a:p>
          <a:p>
            <a:r>
              <a:rPr lang="en-US"/>
              <a:t>Fixed Background Image			</a:t>
            </a:r>
            <a:r>
              <a:rPr lang="en-US" sz="2200"/>
              <a:t>(background-attachment)</a:t>
            </a:r>
          </a:p>
          <a:p>
            <a:r>
              <a:rPr lang="en-US"/>
              <a:t>Background Image Positioning		</a:t>
            </a:r>
            <a:r>
              <a:rPr lang="en-US" sz="2200"/>
              <a:t>(background-position)</a:t>
            </a:r>
          </a:p>
          <a:p>
            <a:endParaRPr lang="en-US"/>
          </a:p>
        </p:txBody>
      </p:sp>
      <p:sp>
        <p:nvSpPr>
          <p:cNvPr id="4" name="TextBox 3"/>
          <p:cNvSpPr txBox="1"/>
          <p:nvPr/>
        </p:nvSpPr>
        <p:spPr>
          <a:xfrm>
            <a:off x="5734397" y="863444"/>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a:t>Property Name</a:t>
            </a:r>
            <a:endParaRPr lang="en-US"/>
          </a:p>
        </p:txBody>
      </p:sp>
    </p:spTree>
    <p:extLst>
      <p:ext uri="{BB962C8B-B14F-4D97-AF65-F5344CB8AC3E}">
        <p14:creationId xmlns="" xmlns:p14="http://schemas.microsoft.com/office/powerpoint/2010/main" val="2695759183"/>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Color</a:t>
            </a:r>
          </a:p>
        </p:txBody>
      </p:sp>
      <p:sp>
        <p:nvSpPr>
          <p:cNvPr id="3" name="Content Placeholder 2"/>
          <p:cNvSpPr>
            <a:spLocks noGrp="1"/>
          </p:cNvSpPr>
          <p:nvPr>
            <p:ph idx="1"/>
          </p:nvPr>
        </p:nvSpPr>
        <p:spPr/>
        <p:txBody>
          <a:bodyPr/>
          <a:lstStyle/>
          <a:p>
            <a:pPr hangingPunct="0"/>
            <a:r>
              <a:rPr lang="en-US"/>
              <a:t>The </a:t>
            </a:r>
            <a:r>
              <a:rPr lang="en-US" b="1"/>
              <a:t>background-color</a:t>
            </a:r>
            <a:r>
              <a:rPr lang="en-US"/>
              <a:t> property specifies the background color of an element.</a:t>
            </a:r>
          </a:p>
          <a:p>
            <a:pPr hangingPunct="0"/>
            <a:r>
              <a:rPr lang="en-US"/>
              <a:t>The background color of a page is defined in the body selector:</a:t>
            </a:r>
          </a:p>
          <a:p>
            <a:pPr hangingPunct="0"/>
            <a:r>
              <a:rPr lang="en-US"/>
              <a:t>Below is example of CSS backgrounds</a:t>
            </a:r>
          </a:p>
        </p:txBody>
      </p:sp>
      <p:sp>
        <p:nvSpPr>
          <p:cNvPr id="4" name="TextBox 3"/>
          <p:cNvSpPr txBox="1"/>
          <p:nvPr/>
        </p:nvSpPr>
        <p:spPr>
          <a:xfrm>
            <a:off x="518719" y="2276912"/>
            <a:ext cx="7924800" cy="2031325"/>
          </a:xfrm>
          <a:prstGeom prst="rect">
            <a:avLst/>
          </a:prstGeom>
          <a:noFill/>
          <a:ln>
            <a:solidFill>
              <a:srgbClr val="92D050"/>
            </a:solidFill>
          </a:ln>
        </p:spPr>
        <p:txBody>
          <a:bodyPr wrap="square" rtlCol="0">
            <a:spAutoFit/>
          </a:bodyPr>
          <a:lstStyle/>
          <a:p>
            <a:pPr algn="ctr"/>
            <a:r>
              <a:rPr lang="en-US" b="1">
                <a:solidFill>
                  <a:srgbClr val="FF0000"/>
                </a:solidFill>
              </a:rPr>
              <a:t>test.css</a:t>
            </a:r>
            <a:endParaRPr lang="en-US"/>
          </a:p>
          <a:p>
            <a:r>
              <a:rPr lang="en-US"/>
              <a:t>body</a:t>
            </a:r>
          </a:p>
          <a:p>
            <a:r>
              <a:rPr lang="en-US"/>
              <a:t>{</a:t>
            </a:r>
          </a:p>
          <a:p>
            <a:r>
              <a:rPr lang="en-US"/>
              <a:t>	background-color : red; </a:t>
            </a:r>
          </a:p>
          <a:p>
            <a:r>
              <a:rPr lang="en-US"/>
              <a:t>	background-color : #FF0000;</a:t>
            </a:r>
          </a:p>
          <a:p>
            <a:r>
              <a:rPr lang="en-US"/>
              <a:t>	background-color : rgb(255,0,0);</a:t>
            </a:r>
          </a:p>
          <a:p>
            <a:r>
              <a:rPr lang="en-US"/>
              <a:t>}</a:t>
            </a:r>
          </a:p>
        </p:txBody>
      </p:sp>
      <p:pic>
        <p:nvPicPr>
          <p:cNvPr id="5" name="Picture 2"/>
          <p:cNvPicPr>
            <a:picLocks noChangeAspect="1" noChangeArrowheads="1"/>
          </p:cNvPicPr>
          <p:nvPr/>
        </p:nvPicPr>
        <p:blipFill>
          <a:blip r:embed="rId2" cstate="print"/>
          <a:stretch>
            <a:fillRect/>
          </a:stretch>
        </p:blipFill>
        <p:spPr bwMode="auto">
          <a:xfrm>
            <a:off x="5134063" y="2643850"/>
            <a:ext cx="5474414" cy="3077855"/>
          </a:xfrm>
          <a:prstGeom prst="rect">
            <a:avLst/>
          </a:prstGeom>
          <a:noFill/>
          <a:ln w="9525">
            <a:noFill/>
            <a:miter lim="800000"/>
          </a:ln>
          <a:effectLst/>
        </p:spPr>
      </p:pic>
    </p:spTree>
    <p:extLst>
      <p:ext uri="{BB962C8B-B14F-4D97-AF65-F5344CB8AC3E}">
        <p14:creationId xmlns="" xmlns:p14="http://schemas.microsoft.com/office/powerpoint/2010/main" val="14209225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Image</a:t>
            </a:r>
          </a:p>
        </p:txBody>
      </p:sp>
      <p:sp>
        <p:nvSpPr>
          <p:cNvPr id="3" name="Content Placeholder 2"/>
          <p:cNvSpPr>
            <a:spLocks noGrp="1"/>
          </p:cNvSpPr>
          <p:nvPr>
            <p:ph idx="1"/>
          </p:nvPr>
        </p:nvSpPr>
        <p:spPr/>
        <p:txBody>
          <a:bodyPr/>
          <a:lstStyle/>
          <a:p>
            <a:pPr hangingPunct="0"/>
            <a:r>
              <a:rPr lang="en-US"/>
              <a:t>The </a:t>
            </a:r>
            <a:r>
              <a:rPr lang="en-US" b="1"/>
              <a:t>background-image</a:t>
            </a:r>
            <a:r>
              <a:rPr lang="en-US"/>
              <a:t> property specifies an image to use as the background of an element.</a:t>
            </a:r>
            <a:endParaRPr lang="en-US" sz="3600"/>
          </a:p>
          <a:p>
            <a:r>
              <a:rPr lang="en-US"/>
              <a:t>For Example,</a:t>
            </a:r>
          </a:p>
          <a:p>
            <a:pPr lvl="1">
              <a:buNone/>
            </a:pPr>
            <a:endParaRPr lang="en-US"/>
          </a:p>
          <a:p>
            <a:endParaRPr lang="en-US"/>
          </a:p>
        </p:txBody>
      </p:sp>
      <p:sp>
        <p:nvSpPr>
          <p:cNvPr id="4" name="TextBox 3"/>
          <p:cNvSpPr txBox="1"/>
          <p:nvPr/>
        </p:nvSpPr>
        <p:spPr>
          <a:xfrm>
            <a:off x="510330" y="1781962"/>
            <a:ext cx="79248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body</a:t>
            </a:r>
          </a:p>
          <a:p>
            <a:r>
              <a:rPr lang="en-US"/>
              <a:t>{</a:t>
            </a:r>
          </a:p>
          <a:p>
            <a:r>
              <a:rPr lang="en-US"/>
              <a:t>	background-image : url(‘pathToImage.jpg’);</a:t>
            </a:r>
          </a:p>
          <a:p>
            <a:r>
              <a:rPr lang="en-US"/>
              <a:t>}</a:t>
            </a:r>
          </a:p>
        </p:txBody>
      </p:sp>
      <p:pic>
        <p:nvPicPr>
          <p:cNvPr id="5" name="Picture 3" descr="C:\Users\admin\Desktop\UnderWaterCable.png"/>
          <p:cNvPicPr>
            <a:picLocks noChangeAspect="1" noChangeArrowheads="1"/>
          </p:cNvPicPr>
          <p:nvPr/>
        </p:nvPicPr>
        <p:blipFill>
          <a:blip r:embed="rId2" cstate="print"/>
          <a:stretch>
            <a:fillRect/>
          </a:stretch>
        </p:blipFill>
        <p:spPr bwMode="auto">
          <a:xfrm>
            <a:off x="8954316" y="1749101"/>
            <a:ext cx="2944813" cy="1543050"/>
          </a:xfrm>
          <a:prstGeom prst="rect">
            <a:avLst/>
          </a:prstGeom>
          <a:noFill/>
        </p:spPr>
      </p:pic>
      <p:pic>
        <p:nvPicPr>
          <p:cNvPr id="6" name="Picture 2"/>
          <p:cNvPicPr>
            <a:picLocks noChangeAspect="1" noChangeArrowheads="1"/>
          </p:cNvPicPr>
          <p:nvPr/>
        </p:nvPicPr>
        <p:blipFill>
          <a:blip r:embed="rId3" cstate="print"/>
          <a:stretch>
            <a:fillRect/>
          </a:stretch>
        </p:blipFill>
        <p:spPr bwMode="auto">
          <a:xfrm>
            <a:off x="2666767" y="3038903"/>
            <a:ext cx="5943600" cy="3341644"/>
          </a:xfrm>
          <a:prstGeom prst="rect">
            <a:avLst/>
          </a:prstGeom>
          <a:noFill/>
          <a:ln w="9525">
            <a:noFill/>
            <a:miter lim="800000"/>
          </a:ln>
          <a:effectLst/>
        </p:spPr>
      </p:pic>
    </p:spTree>
    <p:extLst>
      <p:ext uri="{BB962C8B-B14F-4D97-AF65-F5344CB8AC3E}">
        <p14:creationId xmlns="" xmlns:p14="http://schemas.microsoft.com/office/powerpoint/2010/main" val="132134714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Image Repeat</a:t>
            </a:r>
          </a:p>
        </p:txBody>
      </p:sp>
      <p:sp>
        <p:nvSpPr>
          <p:cNvPr id="3" name="Content Placeholder 2"/>
          <p:cNvSpPr>
            <a:spLocks noGrp="1"/>
          </p:cNvSpPr>
          <p:nvPr>
            <p:ph idx="1"/>
          </p:nvPr>
        </p:nvSpPr>
        <p:spPr/>
        <p:txBody>
          <a:bodyPr/>
          <a:lstStyle/>
          <a:p>
            <a:pPr hangingPunct="0"/>
            <a:r>
              <a:rPr lang="en-US"/>
              <a:t>You can have a background image repeat vertically (y-axis), horizontally (x-axis), in both directions, or in neither direction. </a:t>
            </a:r>
          </a:p>
          <a:p>
            <a:endParaRPr lang="en-US"/>
          </a:p>
          <a:p>
            <a:endParaRPr lang="en-US"/>
          </a:p>
        </p:txBody>
      </p:sp>
      <p:sp>
        <p:nvSpPr>
          <p:cNvPr id="4" name="TextBox 3"/>
          <p:cNvSpPr txBox="1"/>
          <p:nvPr/>
        </p:nvSpPr>
        <p:spPr>
          <a:xfrm>
            <a:off x="508233" y="1628862"/>
            <a:ext cx="7924800" cy="25853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body</a:t>
            </a:r>
          </a:p>
          <a:p>
            <a:r>
              <a:rPr lang="en-US"/>
              <a:t>{</a:t>
            </a:r>
          </a:p>
          <a:p>
            <a:r>
              <a:rPr lang="en-US"/>
              <a:t>	background-image : url(‘pathToImage.jpg’);</a:t>
            </a:r>
          </a:p>
          <a:p>
            <a:r>
              <a:rPr lang="en-US"/>
              <a:t>	background-repeat : repeat; </a:t>
            </a:r>
          </a:p>
          <a:p>
            <a:r>
              <a:rPr lang="en-US"/>
              <a:t>	 background-repeat : repeat-x;</a:t>
            </a:r>
          </a:p>
          <a:p>
            <a:r>
              <a:rPr lang="en-US"/>
              <a:t>	background-repeat : repeat-y;</a:t>
            </a:r>
          </a:p>
          <a:p>
            <a:r>
              <a:rPr lang="en-US"/>
              <a:t>	background-repeat : no-repeat;</a:t>
            </a:r>
          </a:p>
          <a:p>
            <a:r>
              <a:rPr lang="en-US"/>
              <a:t>}</a:t>
            </a:r>
          </a:p>
        </p:txBody>
      </p:sp>
      <p:pic>
        <p:nvPicPr>
          <p:cNvPr id="5" name="Picture 2"/>
          <p:cNvPicPr>
            <a:picLocks noChangeAspect="1" noChangeArrowheads="1"/>
          </p:cNvPicPr>
          <p:nvPr/>
        </p:nvPicPr>
        <p:blipFill>
          <a:blip r:embed="rId2" cstate="print"/>
          <a:stretch>
            <a:fillRect/>
          </a:stretch>
        </p:blipFill>
        <p:spPr bwMode="auto">
          <a:xfrm>
            <a:off x="5456558" y="1628863"/>
            <a:ext cx="6682140" cy="3756870"/>
          </a:xfrm>
          <a:prstGeom prst="rect">
            <a:avLst/>
          </a:prstGeom>
          <a:noFill/>
          <a:ln w="9525">
            <a:noFill/>
            <a:miter lim="800000"/>
          </a:ln>
          <a:effectLst/>
        </p:spPr>
      </p:pic>
      <p:pic>
        <p:nvPicPr>
          <p:cNvPr id="6" name="Picture 3"/>
          <p:cNvPicPr>
            <a:picLocks noChangeAspect="1" noChangeArrowheads="1"/>
          </p:cNvPicPr>
          <p:nvPr/>
        </p:nvPicPr>
        <p:blipFill>
          <a:blip r:embed="rId3" cstate="print"/>
          <a:stretch>
            <a:fillRect/>
          </a:stretch>
        </p:blipFill>
        <p:spPr bwMode="auto">
          <a:xfrm>
            <a:off x="5456553" y="1628862"/>
            <a:ext cx="6682145" cy="3756872"/>
          </a:xfrm>
          <a:prstGeom prst="rect">
            <a:avLst/>
          </a:prstGeom>
          <a:noFill/>
          <a:ln w="9525">
            <a:noFill/>
            <a:miter lim="800000"/>
          </a:ln>
          <a:effectLst/>
        </p:spPr>
      </p:pic>
      <p:pic>
        <p:nvPicPr>
          <p:cNvPr id="7" name="Picture 4"/>
          <p:cNvPicPr>
            <a:picLocks noChangeAspect="1" noChangeArrowheads="1"/>
          </p:cNvPicPr>
          <p:nvPr/>
        </p:nvPicPr>
        <p:blipFill>
          <a:blip r:embed="rId4" cstate="print"/>
          <a:stretch>
            <a:fillRect/>
          </a:stretch>
        </p:blipFill>
        <p:spPr bwMode="auto">
          <a:xfrm>
            <a:off x="5456552" y="1628861"/>
            <a:ext cx="6682145" cy="3756872"/>
          </a:xfrm>
          <a:prstGeom prst="rect">
            <a:avLst/>
          </a:prstGeom>
          <a:noFill/>
          <a:ln w="9525">
            <a:noFill/>
            <a:miter lim="800000"/>
          </a:ln>
          <a:effectLst/>
        </p:spPr>
      </p:pic>
    </p:spTree>
    <p:extLst>
      <p:ext uri="{BB962C8B-B14F-4D97-AF65-F5344CB8AC3E}">
        <p14:creationId xmlns="" xmlns:p14="http://schemas.microsoft.com/office/powerpoint/2010/main" val="117180688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3" presetClass="exit" presetSubtype="10" fill="hold" nodeType="clickEffect">
                                  <p:stCondLst>
                                    <p:cond delay="0"/>
                                  </p:stCondLst>
                                  <p:childTnLst>
                                    <p:animEffect transition="out" filter="blinds(horizontal)">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childTnLst>
                          </p:cTn>
                        </p:par>
                      </p:childTnLst>
                    </p:cTn>
                  </p:par>
                  <p:par>
                    <p:cTn id="16" fill="hold" nodeType="clickPar">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0" fill="hold" nodeType="clickPar">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nodeType="clickPar">
                      <p:stCondLst>
                        <p:cond delay="indefinite"/>
                      </p:stCondLst>
                      <p:childTnLst>
                        <p:par>
                          <p:cTn id="25" fill="hold">
                            <p:stCondLst>
                              <p:cond delay="0"/>
                            </p:stCondLst>
                            <p:childTnLst>
                              <p:par>
                                <p:cTn id="26" presetID="3" presetClass="exit" presetSubtype="10" fill="hold" nodeType="clickEffect">
                                  <p:stCondLst>
                                    <p:cond delay="0"/>
                                  </p:stCondLst>
                                  <p:childTnLst>
                                    <p:animEffect transition="out" filter="blinds(horizontal)">
                                      <p:cBhvr>
                                        <p:cTn id="27" dur="500"/>
                                        <p:tgtEl>
                                          <p:spTgt spid="6"/>
                                        </p:tgtEl>
                                      </p:cBhvr>
                                    </p:animEffect>
                                    <p:set>
                                      <p:cBhvr>
                                        <p:cTn id="28" dur="1" fill="hold">
                                          <p:stCondLst>
                                            <p:cond delay="499"/>
                                          </p:stCondLst>
                                        </p:cTn>
                                        <p:tgtEl>
                                          <p:spTgt spid="6"/>
                                        </p:tgtEl>
                                        <p:attrNameLst>
                                          <p:attrName>style.visibility</p:attrName>
                                        </p:attrNameLst>
                                      </p:cBhvr>
                                      <p:to>
                                        <p:strVal val="hidden"/>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Fixed Background Image</a:t>
            </a:r>
          </a:p>
        </p:txBody>
      </p:sp>
      <p:sp>
        <p:nvSpPr>
          <p:cNvPr id="3" name="Content Placeholder 2"/>
          <p:cNvSpPr>
            <a:spLocks noGrp="1"/>
          </p:cNvSpPr>
          <p:nvPr>
            <p:ph idx="1"/>
          </p:nvPr>
        </p:nvSpPr>
        <p:spPr/>
        <p:txBody>
          <a:bodyPr/>
          <a:lstStyle/>
          <a:p>
            <a:pPr hangingPunct="0"/>
            <a:r>
              <a:rPr lang="en-US"/>
              <a:t>The background-attachment property sets whether a background image is fixed or scrolls with the rest of the page.</a:t>
            </a:r>
          </a:p>
          <a:p>
            <a:pPr hangingPunct="0"/>
            <a:r>
              <a:rPr lang="en-US"/>
              <a:t>For Example,</a:t>
            </a:r>
          </a:p>
          <a:p>
            <a:pPr hangingPunct="0"/>
            <a:endParaRPr lang="en-US"/>
          </a:p>
          <a:p>
            <a:endParaRPr lang="en-US"/>
          </a:p>
        </p:txBody>
      </p:sp>
      <p:sp>
        <p:nvSpPr>
          <p:cNvPr id="4" name="TextBox 3"/>
          <p:cNvSpPr txBox="1"/>
          <p:nvPr/>
        </p:nvSpPr>
        <p:spPr>
          <a:xfrm>
            <a:off x="499844" y="2095151"/>
            <a:ext cx="7924800" cy="2031325"/>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body</a:t>
            </a:r>
          </a:p>
          <a:p>
            <a:r>
              <a:rPr lang="en-US"/>
              <a:t>{</a:t>
            </a:r>
          </a:p>
          <a:p>
            <a:r>
              <a:rPr lang="en-US"/>
              <a:t>	background-image : url(‘pathToImage.jpg’);</a:t>
            </a:r>
          </a:p>
          <a:p>
            <a:r>
              <a:rPr lang="en-US"/>
              <a:t>	background-repeat : no-repeat;</a:t>
            </a:r>
          </a:p>
          <a:p>
            <a:r>
              <a:rPr lang="en-US"/>
              <a:t>	background-attachment : fixed;</a:t>
            </a:r>
          </a:p>
          <a:p>
            <a:r>
              <a:rPr lang="en-US"/>
              <a:t>}</a:t>
            </a:r>
          </a:p>
        </p:txBody>
      </p:sp>
    </p:spTree>
    <p:extLst>
      <p:ext uri="{BB962C8B-B14F-4D97-AF65-F5344CB8AC3E}">
        <p14:creationId xmlns="" xmlns:p14="http://schemas.microsoft.com/office/powerpoint/2010/main" val="340259035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Background Image Positioning </a:t>
            </a:r>
          </a:p>
        </p:txBody>
      </p:sp>
      <p:sp>
        <p:nvSpPr>
          <p:cNvPr id="3" name="Content Placeholder 2"/>
          <p:cNvSpPr>
            <a:spLocks noGrp="1"/>
          </p:cNvSpPr>
          <p:nvPr>
            <p:ph idx="1"/>
          </p:nvPr>
        </p:nvSpPr>
        <p:spPr/>
        <p:txBody>
          <a:bodyPr/>
          <a:lstStyle/>
          <a:p>
            <a:pPr lvl="0"/>
            <a:r>
              <a:rPr lang="en-US">
                <a:ea typeface="Times New Roman" panose="02020603050405020304" pitchFamily="18" charset="0"/>
                <a:cs typeface="Times New Roman" panose="02020603050405020304" pitchFamily="18" charset="0"/>
              </a:rPr>
              <a:t>The </a:t>
            </a:r>
            <a:r>
              <a:rPr lang="en-US" b="1">
                <a:ea typeface="Times New Roman" panose="02020603050405020304" pitchFamily="18" charset="0"/>
                <a:cs typeface="Times New Roman" panose="02020603050405020304" pitchFamily="18" charset="0"/>
              </a:rPr>
              <a:t>background-position</a:t>
            </a:r>
            <a:r>
              <a:rPr lang="en-US">
                <a:ea typeface="Times New Roman" panose="02020603050405020304" pitchFamily="18" charset="0"/>
                <a:cs typeface="Times New Roman" panose="02020603050405020304" pitchFamily="18" charset="0"/>
              </a:rPr>
              <a:t> property sets the starting position of a background image.</a:t>
            </a:r>
          </a:p>
          <a:p>
            <a:endParaRPr lang="en-US"/>
          </a:p>
        </p:txBody>
      </p:sp>
      <p:sp>
        <p:nvSpPr>
          <p:cNvPr id="4" name="TextBox 3"/>
          <p:cNvSpPr txBox="1"/>
          <p:nvPr/>
        </p:nvSpPr>
        <p:spPr>
          <a:xfrm>
            <a:off x="533400" y="1366591"/>
            <a:ext cx="7924800" cy="25853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FF0000"/>
                </a:solidFill>
              </a:rPr>
              <a:t>test.css</a:t>
            </a:r>
            <a:endParaRPr lang="en-US"/>
          </a:p>
          <a:p>
            <a:r>
              <a:rPr lang="en-US"/>
              <a:t>body</a:t>
            </a:r>
          </a:p>
          <a:p>
            <a:r>
              <a:rPr lang="en-US"/>
              <a:t>{</a:t>
            </a:r>
          </a:p>
          <a:p>
            <a:r>
              <a:rPr lang="en-US"/>
              <a:t>	background-image : url(‘pathToImage.jpg’);</a:t>
            </a:r>
          </a:p>
          <a:p>
            <a:r>
              <a:rPr lang="en-US"/>
              <a:t>	background-repeat : no-repeat;</a:t>
            </a:r>
          </a:p>
          <a:p>
            <a:r>
              <a:rPr lang="en-US"/>
              <a:t>	background-position: 20px 10px;</a:t>
            </a:r>
          </a:p>
          <a:p>
            <a:r>
              <a:rPr lang="en-US"/>
              <a:t>	background-position: 30%30%;</a:t>
            </a:r>
          </a:p>
          <a:p>
            <a:r>
              <a:rPr lang="en-US"/>
              <a:t>	background-position: top center;</a:t>
            </a:r>
          </a:p>
          <a:p>
            <a:r>
              <a:rPr lang="en-US"/>
              <a:t>}</a:t>
            </a:r>
          </a:p>
        </p:txBody>
      </p:sp>
      <p:pic>
        <p:nvPicPr>
          <p:cNvPr id="5" name="Picture 2"/>
          <p:cNvPicPr>
            <a:picLocks noChangeAspect="1" noChangeArrowheads="1"/>
          </p:cNvPicPr>
          <p:nvPr/>
        </p:nvPicPr>
        <p:blipFill>
          <a:blip r:embed="rId2" cstate="print"/>
          <a:stretch>
            <a:fillRect/>
          </a:stretch>
        </p:blipFill>
        <p:spPr bwMode="auto">
          <a:xfrm>
            <a:off x="5677079" y="1587270"/>
            <a:ext cx="6498455" cy="3653597"/>
          </a:xfrm>
          <a:prstGeom prst="rect">
            <a:avLst/>
          </a:prstGeom>
          <a:noFill/>
          <a:ln w="9525">
            <a:noFill/>
            <a:miter lim="800000"/>
          </a:ln>
          <a:effectLst/>
        </p:spPr>
      </p:pic>
    </p:spTree>
    <p:extLst>
      <p:ext uri="{BB962C8B-B14F-4D97-AF65-F5344CB8AC3E}">
        <p14:creationId xmlns="" xmlns:p14="http://schemas.microsoft.com/office/powerpoint/2010/main" val="372873000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Font</a:t>
            </a:r>
          </a:p>
        </p:txBody>
      </p:sp>
      <p:sp>
        <p:nvSpPr>
          <p:cNvPr id="3" name="Content Placeholder 2"/>
          <p:cNvSpPr>
            <a:spLocks noGrp="1"/>
          </p:cNvSpPr>
          <p:nvPr>
            <p:ph idx="1"/>
          </p:nvPr>
        </p:nvSpPr>
        <p:spPr/>
        <p:txBody>
          <a:bodyPr/>
          <a:lstStyle/>
          <a:p>
            <a:pPr lvl="0"/>
            <a:r>
              <a:rPr lang="en-US"/>
              <a:t>CSS font properties define the font family, boldness, size, and the style of a text.</a:t>
            </a:r>
          </a:p>
          <a:p>
            <a:pPr lvl="0"/>
            <a:endParaRPr lang="en-US"/>
          </a:p>
          <a:p>
            <a:pPr marL="914400" lvl="1" indent="-457200">
              <a:buFont typeface="+mj-lt"/>
              <a:buAutoNum type="arabicPeriod"/>
            </a:pPr>
            <a:r>
              <a:rPr lang="en-US" sz="2200"/>
              <a:t>Font Color		(color)</a:t>
            </a:r>
          </a:p>
          <a:p>
            <a:pPr marL="914400" lvl="1" indent="-457200">
              <a:buFont typeface="+mj-lt"/>
              <a:buAutoNum type="arabicPeriod"/>
            </a:pPr>
            <a:r>
              <a:rPr lang="en-US" sz="2200"/>
              <a:t>Font Family		(font-family)</a:t>
            </a:r>
          </a:p>
          <a:p>
            <a:pPr marL="914400" lvl="1" indent="-457200">
              <a:buFont typeface="+mj-lt"/>
              <a:buAutoNum type="arabicPeriod"/>
            </a:pPr>
            <a:r>
              <a:rPr lang="en-US" sz="2200"/>
              <a:t>Font Size		(font-size)</a:t>
            </a:r>
          </a:p>
          <a:p>
            <a:pPr marL="914400" lvl="1" indent="-457200">
              <a:buFont typeface="+mj-lt"/>
              <a:buAutoNum type="arabicPeriod"/>
            </a:pPr>
            <a:r>
              <a:rPr lang="en-US" sz="2200"/>
              <a:t>Font Style		(font-style)</a:t>
            </a:r>
          </a:p>
          <a:p>
            <a:pPr marL="914400" lvl="1" indent="-457200">
              <a:buFont typeface="+mj-lt"/>
              <a:buAutoNum type="arabicPeriod"/>
            </a:pPr>
            <a:r>
              <a:rPr lang="en-US" sz="2200"/>
              <a:t>Font Weight		(font-weight)</a:t>
            </a:r>
          </a:p>
          <a:p>
            <a:pPr marL="914400" lvl="1" indent="-457200">
              <a:buFont typeface="+mj-lt"/>
              <a:buAutoNum type="arabicPeriod"/>
            </a:pPr>
            <a:r>
              <a:rPr lang="en-US" sz="2200"/>
              <a:t>Font Variant		(font-variant)</a:t>
            </a:r>
          </a:p>
          <a:p>
            <a:endParaRPr lang="en-US"/>
          </a:p>
        </p:txBody>
      </p:sp>
      <p:sp>
        <p:nvSpPr>
          <p:cNvPr id="4" name="TextBox 3"/>
          <p:cNvSpPr txBox="1"/>
          <p:nvPr/>
        </p:nvSpPr>
        <p:spPr>
          <a:xfrm>
            <a:off x="3873731" y="1273233"/>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a:t>Property Name</a:t>
            </a:r>
            <a:endParaRPr lang="en-US"/>
          </a:p>
        </p:txBody>
      </p:sp>
    </p:spTree>
    <p:extLst>
      <p:ext uri="{BB962C8B-B14F-4D97-AF65-F5344CB8AC3E}">
        <p14:creationId xmlns="" xmlns:p14="http://schemas.microsoft.com/office/powerpoint/2010/main" val="370828737"/>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Font (Cont.)</a:t>
            </a:r>
          </a:p>
        </p:txBody>
      </p:sp>
      <p:sp>
        <p:nvSpPr>
          <p:cNvPr id="3" name="Content Placeholder 2"/>
          <p:cNvSpPr>
            <a:spLocks noGrp="1"/>
          </p:cNvSpPr>
          <p:nvPr>
            <p:ph idx="1"/>
          </p:nvPr>
        </p:nvSpPr>
        <p:spPr/>
        <p:txBody>
          <a:bodyPr/>
          <a:lstStyle/>
          <a:p>
            <a:pPr lvl="0"/>
            <a:r>
              <a:rPr lang="en-US" b="1"/>
              <a:t>Font Color</a:t>
            </a:r>
          </a:p>
          <a:p>
            <a:pPr lvl="1" hangingPunct="0"/>
            <a:r>
              <a:rPr lang="en-US"/>
              <a:t>Set the text-color for different elements</a:t>
            </a:r>
          </a:p>
          <a:p>
            <a:pPr lvl="1" hangingPunct="0"/>
            <a:endParaRPr lang="en-US"/>
          </a:p>
          <a:p>
            <a:pPr lvl="0"/>
            <a:r>
              <a:rPr lang="en-US" b="1"/>
              <a:t>Font Family</a:t>
            </a:r>
          </a:p>
          <a:p>
            <a:pPr lvl="1"/>
            <a:r>
              <a:rPr lang="en-US"/>
              <a:t>The font family of a text is set with the font-family property.</a:t>
            </a:r>
          </a:p>
          <a:p>
            <a:pPr marL="457200" lvl="1" indent="0">
              <a:buNone/>
            </a:pPr>
            <a:endParaRPr lang="en-US"/>
          </a:p>
          <a:p>
            <a:pPr lvl="0"/>
            <a:r>
              <a:rPr lang="en-US" b="1"/>
              <a:t>Font Size</a:t>
            </a:r>
          </a:p>
          <a:p>
            <a:pPr lvl="1"/>
            <a:r>
              <a:rPr lang="en-US"/>
              <a:t>The font-size property sets the size of the text.</a:t>
            </a:r>
          </a:p>
          <a:p>
            <a:pPr lvl="2"/>
            <a:r>
              <a:rPr lang="en-US"/>
              <a:t>font-size : 120%</a:t>
            </a:r>
          </a:p>
          <a:p>
            <a:pPr lvl="2"/>
            <a:r>
              <a:rPr lang="en-US"/>
              <a:t>font-size : 10px;</a:t>
            </a:r>
          </a:p>
          <a:p>
            <a:pPr lvl="2"/>
            <a:r>
              <a:rPr lang="en-US"/>
              <a:t>font-size : x-large;</a:t>
            </a:r>
          </a:p>
          <a:p>
            <a:endParaRPr lang="en-US"/>
          </a:p>
        </p:txBody>
      </p:sp>
      <p:sp>
        <p:nvSpPr>
          <p:cNvPr id="4" name="TextBox 3"/>
          <p:cNvSpPr txBox="1"/>
          <p:nvPr/>
        </p:nvSpPr>
        <p:spPr>
          <a:xfrm>
            <a:off x="8119145" y="727357"/>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color : red; </a:t>
            </a:r>
          </a:p>
          <a:p>
            <a:r>
              <a:rPr lang="en-US"/>
              <a:t>}</a:t>
            </a:r>
          </a:p>
        </p:txBody>
      </p:sp>
      <p:sp>
        <p:nvSpPr>
          <p:cNvPr id="5" name="TextBox 4"/>
          <p:cNvSpPr txBox="1"/>
          <p:nvPr/>
        </p:nvSpPr>
        <p:spPr>
          <a:xfrm>
            <a:off x="8119145" y="1691929"/>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font-family : </a:t>
            </a:r>
            <a:r>
              <a:rPr lang="en-US" i="1"/>
              <a:t>sans-serif;</a:t>
            </a:r>
            <a:endParaRPr lang="en-US"/>
          </a:p>
          <a:p>
            <a:r>
              <a:rPr lang="en-US"/>
              <a:t>}</a:t>
            </a:r>
          </a:p>
        </p:txBody>
      </p:sp>
      <p:sp>
        <p:nvSpPr>
          <p:cNvPr id="6" name="TextBox 5"/>
          <p:cNvSpPr txBox="1"/>
          <p:nvPr/>
        </p:nvSpPr>
        <p:spPr>
          <a:xfrm>
            <a:off x="8119145" y="2687974"/>
            <a:ext cx="3505200" cy="369331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font-size: 120%;</a:t>
            </a:r>
          </a:p>
          <a:p>
            <a:r>
              <a:rPr lang="en-US"/>
              <a:t>	</a:t>
            </a:r>
            <a:r>
              <a:rPr lang="fr-FR"/>
              <a:t>font-size : 10px;</a:t>
            </a:r>
          </a:p>
          <a:p>
            <a:pPr lvl="2"/>
            <a:r>
              <a:rPr lang="fr-FR"/>
              <a:t>font-size : small;</a:t>
            </a:r>
          </a:p>
          <a:p>
            <a:r>
              <a:rPr lang="en-US"/>
              <a:t>	font-size : smaller;</a:t>
            </a:r>
          </a:p>
          <a:p>
            <a:r>
              <a:rPr lang="en-US"/>
              <a:t>	</a:t>
            </a:r>
            <a:r>
              <a:rPr lang="fr-FR"/>
              <a:t>font-size : x-small;</a:t>
            </a:r>
          </a:p>
          <a:p>
            <a:pPr lvl="2"/>
            <a:r>
              <a:rPr lang="fr-FR"/>
              <a:t>font-size : xx-small;</a:t>
            </a:r>
          </a:p>
          <a:p>
            <a:pPr lvl="2"/>
            <a:r>
              <a:rPr lang="fr-FR"/>
              <a:t>font-size : large;</a:t>
            </a:r>
          </a:p>
          <a:p>
            <a:pPr lvl="2"/>
            <a:r>
              <a:rPr lang="fr-FR"/>
              <a:t>font-size : larger;</a:t>
            </a:r>
          </a:p>
          <a:p>
            <a:pPr lvl="2"/>
            <a:r>
              <a:rPr lang="fr-FR"/>
              <a:t>font-size : x-large;</a:t>
            </a:r>
          </a:p>
          <a:p>
            <a:pPr lvl="2"/>
            <a:r>
              <a:rPr lang="fr-FR"/>
              <a:t>font-size : xx-large;</a:t>
            </a:r>
          </a:p>
          <a:p>
            <a:pPr lvl="2"/>
            <a:r>
              <a:rPr lang="fr-FR"/>
              <a:t>font-size : medium;</a:t>
            </a:r>
            <a:endParaRPr lang="en-US"/>
          </a:p>
          <a:p>
            <a:r>
              <a:rPr lang="en-US"/>
              <a:t>}</a:t>
            </a:r>
          </a:p>
        </p:txBody>
      </p:sp>
    </p:spTree>
    <p:extLst>
      <p:ext uri="{BB962C8B-B14F-4D97-AF65-F5344CB8AC3E}">
        <p14:creationId xmlns="" xmlns:p14="http://schemas.microsoft.com/office/powerpoint/2010/main" val="271477084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Font (Cont.)</a:t>
            </a:r>
          </a:p>
        </p:txBody>
      </p:sp>
      <p:sp>
        <p:nvSpPr>
          <p:cNvPr id="3" name="Content Placeholder 2"/>
          <p:cNvSpPr>
            <a:spLocks noGrp="1"/>
          </p:cNvSpPr>
          <p:nvPr>
            <p:ph idx="1"/>
          </p:nvPr>
        </p:nvSpPr>
        <p:spPr>
          <a:xfrm>
            <a:off x="131181" y="863444"/>
            <a:ext cx="7913862" cy="5590565"/>
          </a:xfrm>
        </p:spPr>
        <p:txBody>
          <a:bodyPr/>
          <a:lstStyle/>
          <a:p>
            <a:pPr lvl="0"/>
            <a:r>
              <a:rPr lang="en-US" b="1"/>
              <a:t>Font Style</a:t>
            </a:r>
          </a:p>
          <a:p>
            <a:pPr lvl="1" hangingPunct="0"/>
            <a:r>
              <a:rPr lang="en-US"/>
              <a:t>The font-style property is mostly used to specify italic text.</a:t>
            </a:r>
          </a:p>
          <a:p>
            <a:pPr lvl="1" hangingPunct="0"/>
            <a:endParaRPr lang="en-US"/>
          </a:p>
          <a:p>
            <a:pPr lvl="0"/>
            <a:r>
              <a:rPr lang="en-US" b="1"/>
              <a:t>Font Weight</a:t>
            </a:r>
          </a:p>
          <a:p>
            <a:pPr lvl="1" hangingPunct="0"/>
            <a:r>
              <a:rPr lang="en-US"/>
              <a:t>The font-weight property sets how thick or thin characters in text should be displayed.</a:t>
            </a:r>
          </a:p>
          <a:p>
            <a:pPr marL="457200" lvl="1" indent="0" hangingPunct="0">
              <a:buNone/>
            </a:pPr>
            <a:endParaRPr lang="en-US"/>
          </a:p>
          <a:p>
            <a:pPr lvl="0"/>
            <a:r>
              <a:rPr lang="en-US" b="1"/>
              <a:t>Font Variant</a:t>
            </a:r>
          </a:p>
          <a:p>
            <a:pPr lvl="1"/>
            <a:r>
              <a:rPr lang="en-US"/>
              <a:t>The font-variant property specifies whether or not a text should be displayed in a small-caps font.</a:t>
            </a:r>
          </a:p>
          <a:p>
            <a:pPr lvl="2"/>
            <a:r>
              <a:rPr lang="en-US"/>
              <a:t>font-variant : small-caps;</a:t>
            </a:r>
          </a:p>
          <a:p>
            <a:endParaRPr lang="en-US"/>
          </a:p>
        </p:txBody>
      </p:sp>
      <p:sp>
        <p:nvSpPr>
          <p:cNvPr id="4" name="TextBox 3"/>
          <p:cNvSpPr txBox="1"/>
          <p:nvPr/>
        </p:nvSpPr>
        <p:spPr>
          <a:xfrm>
            <a:off x="8194646" y="863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font-style: italic ; </a:t>
            </a:r>
          </a:p>
          <a:p>
            <a:r>
              <a:rPr lang="en-US"/>
              <a:t>}</a:t>
            </a:r>
          </a:p>
        </p:txBody>
      </p:sp>
      <p:sp>
        <p:nvSpPr>
          <p:cNvPr id="5" name="TextBox 4"/>
          <p:cNvSpPr txBox="1"/>
          <p:nvPr/>
        </p:nvSpPr>
        <p:spPr>
          <a:xfrm>
            <a:off x="8194646" y="1985846"/>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font-weight : </a:t>
            </a:r>
            <a:r>
              <a:rPr lang="en-US" i="1"/>
              <a:t>300;</a:t>
            </a:r>
          </a:p>
          <a:p>
            <a:r>
              <a:rPr lang="en-US" i="1"/>
              <a:t>	</a:t>
            </a:r>
            <a:r>
              <a:rPr lang="en-US"/>
              <a:t>font-weight : bolder;</a:t>
            </a:r>
          </a:p>
          <a:p>
            <a:r>
              <a:rPr lang="en-US"/>
              <a:t>	font-weight : lighter;</a:t>
            </a:r>
          </a:p>
          <a:p>
            <a:r>
              <a:rPr lang="en-US"/>
              <a:t>}</a:t>
            </a:r>
          </a:p>
        </p:txBody>
      </p:sp>
      <p:sp>
        <p:nvSpPr>
          <p:cNvPr id="6" name="TextBox 5"/>
          <p:cNvSpPr txBox="1"/>
          <p:nvPr/>
        </p:nvSpPr>
        <p:spPr>
          <a:xfrm>
            <a:off x="8194646" y="3669450"/>
            <a:ext cx="3505200"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font-variant: small-caps;</a:t>
            </a:r>
          </a:p>
          <a:p>
            <a:r>
              <a:rPr lang="en-US"/>
              <a:t>	</a:t>
            </a:r>
            <a:endParaRPr lang="fr-FR"/>
          </a:p>
          <a:p>
            <a:r>
              <a:rPr lang="en-US"/>
              <a:t>}</a:t>
            </a:r>
          </a:p>
        </p:txBody>
      </p:sp>
    </p:spTree>
    <p:extLst>
      <p:ext uri="{BB962C8B-B14F-4D97-AF65-F5344CB8AC3E}">
        <p14:creationId xmlns="" xmlns:p14="http://schemas.microsoft.com/office/powerpoint/2010/main" val="23097608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First HTML Page</a:t>
            </a:r>
          </a:p>
        </p:txBody>
      </p:sp>
      <p:sp>
        <p:nvSpPr>
          <p:cNvPr id="4" name="Rectangle 4"/>
          <p:cNvSpPr>
            <a:spLocks noChangeArrowheads="1"/>
          </p:cNvSpPr>
          <p:nvPr/>
        </p:nvSpPr>
        <p:spPr bwMode="auto">
          <a:xfrm>
            <a:off x="431074" y="1381232"/>
            <a:ext cx="7991475" cy="3416320"/>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400">
                <a:solidFill>
                  <a:srgbClr val="800000"/>
                </a:solidFill>
                <a:latin typeface="Consolas" panose="020B0609020204030204" pitchFamily="49" charset="0"/>
              </a:rPr>
              <a:t>&lt;!DOCTYPE</a:t>
            </a:r>
            <a:r>
              <a:rPr lang="en-US" sz="2400">
                <a:solidFill>
                  <a:srgbClr val="000000"/>
                </a:solidFill>
                <a:latin typeface="Consolas" panose="020B0609020204030204" pitchFamily="49" charset="0"/>
              </a:rPr>
              <a:t> </a:t>
            </a:r>
            <a:r>
              <a:rPr lang="en-US" sz="2400">
                <a:solidFill>
                  <a:srgbClr val="FF0000"/>
                </a:solidFill>
                <a:latin typeface="Consolas" panose="020B0609020204030204" pitchFamily="49" charset="0"/>
              </a:rPr>
              <a:t>HTML</a:t>
            </a:r>
            <a:r>
              <a:rPr lang="en-US" sz="2400">
                <a:solidFill>
                  <a:srgbClr val="800000"/>
                </a:solidFill>
                <a:latin typeface="Consolas" panose="020B0609020204030204" pitchFamily="49" charset="0"/>
              </a:rPr>
              <a:t>&gt;</a:t>
            </a:r>
            <a:endParaRPr lang="en-US" sz="2400">
              <a:solidFill>
                <a:srgbClr val="000000"/>
              </a:solidFill>
              <a:latin typeface="Consolas" panose="020B0609020204030204" pitchFamily="49" charset="0"/>
            </a:endParaRPr>
          </a:p>
          <a:p>
            <a:r>
              <a:rPr lang="en-US" sz="2400">
                <a:solidFill>
                  <a:srgbClr val="800000"/>
                </a:solidFill>
                <a:latin typeface="Consolas" panose="020B0609020204030204" pitchFamily="49" charset="0"/>
              </a:rPr>
              <a:t>&lt;html&gt;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&lt;head&gt;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&lt;title&gt;</a:t>
            </a:r>
            <a:r>
              <a:rPr lang="en-US" sz="2400">
                <a:solidFill>
                  <a:srgbClr val="000000"/>
                </a:solidFill>
                <a:latin typeface="Consolas" panose="020B0609020204030204" pitchFamily="49" charset="0"/>
              </a:rPr>
              <a:t>My First HTML Page</a:t>
            </a:r>
            <a:r>
              <a:rPr lang="en-US" sz="2400">
                <a:solidFill>
                  <a:srgbClr val="800000"/>
                </a:solidFill>
                <a:latin typeface="Consolas" panose="020B0609020204030204" pitchFamily="49" charset="0"/>
              </a:rPr>
              <a:t>&lt;/title&gt;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&lt;/head&gt;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&lt;body&gt;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&lt;p&gt;</a:t>
            </a:r>
            <a:r>
              <a:rPr lang="en-US" sz="2400">
                <a:solidFill>
                  <a:srgbClr val="000000"/>
                </a:solidFill>
                <a:latin typeface="Consolas" panose="020B0609020204030204" pitchFamily="49" charset="0"/>
              </a:rPr>
              <a:t>This is some text...</a:t>
            </a:r>
            <a:r>
              <a:rPr lang="en-US" sz="2400">
                <a:solidFill>
                  <a:srgbClr val="800000"/>
                </a:solidFill>
                <a:latin typeface="Consolas" panose="020B0609020204030204" pitchFamily="49" charset="0"/>
              </a:rPr>
              <a:t>&lt;/p&gt;</a:t>
            </a:r>
            <a:endParaRPr lang="en-US" sz="2400">
              <a:solidFill>
                <a:srgbClr val="000000"/>
              </a:solidFill>
              <a:latin typeface="Consolas" panose="020B0609020204030204" pitchFamily="49" charset="0"/>
            </a:endParaRPr>
          </a:p>
          <a:p>
            <a:r>
              <a:rPr lang="en-US" sz="2400">
                <a:solidFill>
                  <a:srgbClr val="000000"/>
                </a:solidFill>
                <a:latin typeface="Consolas" panose="020B0609020204030204" pitchFamily="49" charset="0"/>
              </a:rPr>
              <a:t>  </a:t>
            </a:r>
            <a:r>
              <a:rPr lang="en-US" sz="2400">
                <a:solidFill>
                  <a:srgbClr val="800000"/>
                </a:solidFill>
                <a:latin typeface="Consolas" panose="020B0609020204030204" pitchFamily="49" charset="0"/>
              </a:rPr>
              <a:t>&lt;/body&gt;</a:t>
            </a:r>
            <a:endParaRPr lang="en-US" sz="2400">
              <a:solidFill>
                <a:srgbClr val="000000"/>
              </a:solidFill>
              <a:latin typeface="Consolas" panose="020B0609020204030204" pitchFamily="49" charset="0"/>
            </a:endParaRPr>
          </a:p>
          <a:p>
            <a:r>
              <a:rPr lang="en-US" sz="2400">
                <a:solidFill>
                  <a:srgbClr val="800000"/>
                </a:solidFill>
                <a:latin typeface="Consolas" panose="020B0609020204030204" pitchFamily="49" charset="0"/>
              </a:rPr>
              <a:t>&lt;/html&gt;</a:t>
            </a:r>
            <a:endParaRPr lang="en-US" sz="2400">
              <a:solidFill>
                <a:srgbClr val="000000"/>
              </a:solidFill>
              <a:latin typeface="Consolas" panose="020B0609020204030204" pitchFamily="49" charset="0"/>
            </a:endParaRPr>
          </a:p>
        </p:txBody>
      </p:sp>
      <p:sp>
        <p:nvSpPr>
          <p:cNvPr id="5" name="Rectangle 4"/>
          <p:cNvSpPr/>
          <p:nvPr/>
        </p:nvSpPr>
        <p:spPr>
          <a:xfrm>
            <a:off x="431074" y="769923"/>
            <a:ext cx="3352800" cy="552587"/>
          </a:xfrm>
          <a:prstGeom prst="rect">
            <a:avLst/>
          </a:prstGeom>
        </p:spPr>
        <p:txBody>
          <a:bodyPr wrap="square">
            <a:spAutoFit/>
          </a:bodyPr>
          <a:lstStyle/>
          <a:p>
            <a:pPr marL="282575" lvl="0" indent="-282575" eaLnBrk="0" hangingPunct="0">
              <a:lnSpc>
                <a:spcPts val="3800"/>
              </a:lnSpc>
              <a:spcBef>
                <a:spcPts val="600"/>
              </a:spcBef>
              <a:spcAft>
                <a:spcPts val="600"/>
              </a:spcAft>
              <a:buClr>
                <a:srgbClr val="46A6BD">
                  <a:lumMod val="40000"/>
                  <a:lumOff val="60000"/>
                </a:srgbClr>
              </a:buClr>
              <a:buSzPct val="70000"/>
              <a:tabLst>
                <a:tab pos="282575" algn="l"/>
              </a:tabLst>
            </a:pPr>
            <a:r>
              <a:rPr lang="en-US" sz="2800" b="1">
                <a:effectLst>
                  <a:outerShdw blurRad="38100" dist="38100" dir="2700000" algn="tl">
                    <a:srgbClr val="000000">
                      <a:alpha val="43137"/>
                    </a:srgbClr>
                  </a:outerShdw>
                </a:effectLst>
                <a:latin typeface="Corbel"/>
              </a:rPr>
              <a:t>test.html</a:t>
            </a:r>
          </a:p>
        </p:txBody>
      </p:sp>
      <p:pic>
        <p:nvPicPr>
          <p:cNvPr id="8" name="Picture 7"/>
          <p:cNvPicPr>
            <a:picLocks noChangeAspect="1"/>
          </p:cNvPicPr>
          <p:nvPr/>
        </p:nvPicPr>
        <p:blipFill>
          <a:blip r:embed="rId2" cstate="print"/>
          <a:stretch>
            <a:fillRect/>
          </a:stretch>
        </p:blipFill>
        <p:spPr>
          <a:xfrm>
            <a:off x="2317403" y="4113686"/>
            <a:ext cx="7210425" cy="2276475"/>
          </a:xfrm>
          <a:prstGeom prst="rect">
            <a:avLst/>
          </a:prstGeom>
        </p:spPr>
      </p:pic>
    </p:spTree>
    <p:extLst>
      <p:ext uri="{BB962C8B-B14F-4D97-AF65-F5344CB8AC3E}">
        <p14:creationId xmlns="" xmlns:p14="http://schemas.microsoft.com/office/powerpoint/2010/main" val="102677129"/>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Text Property</a:t>
            </a:r>
          </a:p>
        </p:txBody>
      </p:sp>
      <p:sp>
        <p:nvSpPr>
          <p:cNvPr id="3" name="Content Placeholder 2"/>
          <p:cNvSpPr>
            <a:spLocks noGrp="1"/>
          </p:cNvSpPr>
          <p:nvPr>
            <p:ph idx="1"/>
          </p:nvPr>
        </p:nvSpPr>
        <p:spPr/>
        <p:txBody>
          <a:bodyPr/>
          <a:lstStyle/>
          <a:p>
            <a:r>
              <a:rPr lang="en-US"/>
              <a:t>While CSS Font covers most of the traditional ways to format your text, CSS Text allows you to control the spacing, decoration, and alignment of your text.</a:t>
            </a:r>
          </a:p>
          <a:p>
            <a:endParaRPr lang="en-US"/>
          </a:p>
          <a:p>
            <a:pPr marL="914400" lvl="1" indent="-457200">
              <a:buFont typeface="+mj-lt"/>
              <a:buAutoNum type="arabicPeriod"/>
            </a:pPr>
            <a:r>
              <a:rPr lang="en-US"/>
              <a:t>Text Decoration			(text-decoration)</a:t>
            </a:r>
          </a:p>
          <a:p>
            <a:pPr marL="914400" lvl="1" indent="-457200">
              <a:buFont typeface="+mj-lt"/>
              <a:buAutoNum type="arabicPeriod"/>
            </a:pPr>
            <a:r>
              <a:rPr lang="en-US"/>
              <a:t>Text Indent			(text-indent)</a:t>
            </a:r>
          </a:p>
          <a:p>
            <a:pPr marL="914400" lvl="1" indent="-457200">
              <a:buFont typeface="+mj-lt"/>
              <a:buAutoNum type="arabicPeriod"/>
            </a:pPr>
            <a:r>
              <a:rPr lang="en-US"/>
              <a:t>Text Align			(text-align)</a:t>
            </a:r>
          </a:p>
          <a:p>
            <a:pPr marL="914400" lvl="1" indent="-457200">
              <a:buFont typeface="+mj-lt"/>
              <a:buAutoNum type="arabicPeriod"/>
            </a:pPr>
            <a:r>
              <a:rPr lang="en-US"/>
              <a:t>Text Transform			(text-transform)</a:t>
            </a:r>
          </a:p>
          <a:p>
            <a:pPr marL="914400" lvl="1" indent="-457200">
              <a:buFont typeface="+mj-lt"/>
              <a:buAutoNum type="arabicPeriod"/>
            </a:pPr>
            <a:r>
              <a:rPr lang="en-US"/>
              <a:t>White Space			(white-space)</a:t>
            </a:r>
          </a:p>
          <a:p>
            <a:pPr marL="914400" lvl="1" indent="-457200">
              <a:buFont typeface="+mj-lt"/>
              <a:buAutoNum type="arabicPeriod"/>
            </a:pPr>
            <a:r>
              <a:rPr lang="en-US"/>
              <a:t>Word Spacing			(word-spacing)</a:t>
            </a:r>
          </a:p>
          <a:p>
            <a:pPr marL="914400" lvl="1" indent="-457200">
              <a:buFont typeface="+mj-lt"/>
              <a:buAutoNum type="arabicPeriod"/>
            </a:pPr>
            <a:r>
              <a:rPr lang="en-US"/>
              <a:t>Letter Spacing			(letter-spacing)</a:t>
            </a:r>
          </a:p>
          <a:p>
            <a:pPr marL="914400" lvl="1" indent="-457200">
              <a:buFont typeface="+mj-lt"/>
              <a:buAutoNum type="arabicPeriod"/>
            </a:pPr>
            <a:r>
              <a:rPr lang="en-US"/>
              <a:t>Line Height			(line-height)</a:t>
            </a:r>
          </a:p>
          <a:p>
            <a:endParaRPr lang="en-US"/>
          </a:p>
        </p:txBody>
      </p:sp>
      <p:sp>
        <p:nvSpPr>
          <p:cNvPr id="4" name="TextBox 3"/>
          <p:cNvSpPr txBox="1"/>
          <p:nvPr/>
        </p:nvSpPr>
        <p:spPr>
          <a:xfrm>
            <a:off x="4796443" y="1638992"/>
            <a:ext cx="2057400"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IN"/>
              <a:t>Property Name</a:t>
            </a:r>
            <a:endParaRPr lang="en-US"/>
          </a:p>
        </p:txBody>
      </p:sp>
    </p:spTree>
    <p:extLst>
      <p:ext uri="{BB962C8B-B14F-4D97-AF65-F5344CB8AC3E}">
        <p14:creationId xmlns="" xmlns:p14="http://schemas.microsoft.com/office/powerpoint/2010/main" val="1941013243"/>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Text Property (Cont.)</a:t>
            </a:r>
          </a:p>
        </p:txBody>
      </p:sp>
      <p:sp>
        <p:nvSpPr>
          <p:cNvPr id="3" name="Content Placeholder 2"/>
          <p:cNvSpPr>
            <a:spLocks noGrp="1"/>
          </p:cNvSpPr>
          <p:nvPr>
            <p:ph idx="1"/>
          </p:nvPr>
        </p:nvSpPr>
        <p:spPr>
          <a:xfrm>
            <a:off x="131180" y="863444"/>
            <a:ext cx="7989363" cy="5590565"/>
          </a:xfrm>
        </p:spPr>
        <p:txBody>
          <a:bodyPr/>
          <a:lstStyle/>
          <a:p>
            <a:pPr lvl="0"/>
            <a:r>
              <a:rPr lang="en-US" b="1"/>
              <a:t>Text Decoration</a:t>
            </a:r>
          </a:p>
          <a:p>
            <a:pPr lvl="1" hangingPunct="0"/>
            <a:r>
              <a:rPr lang="en-US"/>
              <a:t>The text-decoration property is used to set or remove decorations from text.</a:t>
            </a:r>
          </a:p>
          <a:p>
            <a:pPr lvl="1" hangingPunct="0"/>
            <a:r>
              <a:rPr lang="en-US"/>
              <a:t>The text-decoration property is mostly used to remove underlines from links for design purposes.</a:t>
            </a:r>
          </a:p>
          <a:p>
            <a:pPr lvl="0"/>
            <a:r>
              <a:rPr lang="en-US" b="1"/>
              <a:t>Text Indent</a:t>
            </a:r>
          </a:p>
          <a:p>
            <a:pPr lvl="1"/>
            <a:r>
              <a:rPr lang="en-US"/>
              <a:t>The text-indentation property is used to specify the indentation of the first line of a text.</a:t>
            </a:r>
          </a:p>
          <a:p>
            <a:pPr lvl="0"/>
            <a:r>
              <a:rPr lang="en-US" b="1"/>
              <a:t>Text Align</a:t>
            </a:r>
          </a:p>
          <a:p>
            <a:pPr lvl="1"/>
            <a:r>
              <a:rPr lang="en-US"/>
              <a:t>The text-align property is used to set the horizontal alignment of a text.</a:t>
            </a:r>
          </a:p>
          <a:p>
            <a:endParaRPr lang="en-US"/>
          </a:p>
        </p:txBody>
      </p:sp>
      <p:sp>
        <p:nvSpPr>
          <p:cNvPr id="4" name="TextBox 3"/>
          <p:cNvSpPr txBox="1"/>
          <p:nvPr/>
        </p:nvSpPr>
        <p:spPr>
          <a:xfrm>
            <a:off x="8303703" y="863444"/>
            <a:ext cx="3505200"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text-decoration : line-through;</a:t>
            </a:r>
          </a:p>
          <a:p>
            <a:r>
              <a:rPr lang="en-US"/>
              <a:t>        text-decoration : overline;</a:t>
            </a:r>
          </a:p>
          <a:p>
            <a:r>
              <a:rPr lang="en-US"/>
              <a:t>        text-decoration : underline;</a:t>
            </a:r>
          </a:p>
          <a:p>
            <a:r>
              <a:rPr lang="en-US"/>
              <a:t>        text-decoration : none;</a:t>
            </a:r>
          </a:p>
          <a:p>
            <a:r>
              <a:rPr lang="en-US"/>
              <a:t>}</a:t>
            </a:r>
          </a:p>
        </p:txBody>
      </p:sp>
      <p:sp>
        <p:nvSpPr>
          <p:cNvPr id="5" name="TextBox 4"/>
          <p:cNvSpPr txBox="1"/>
          <p:nvPr/>
        </p:nvSpPr>
        <p:spPr>
          <a:xfrm>
            <a:off x="8303703" y="2707248"/>
            <a:ext cx="3505200"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text-indent : 20px;</a:t>
            </a:r>
          </a:p>
          <a:p>
            <a:r>
              <a:rPr lang="en-US"/>
              <a:t>	text-indent : 30%;</a:t>
            </a:r>
          </a:p>
          <a:p>
            <a:r>
              <a:rPr lang="en-US"/>
              <a:t>}</a:t>
            </a:r>
          </a:p>
        </p:txBody>
      </p:sp>
      <p:sp>
        <p:nvSpPr>
          <p:cNvPr id="6" name="TextBox 5"/>
          <p:cNvSpPr txBox="1"/>
          <p:nvPr/>
        </p:nvSpPr>
        <p:spPr>
          <a:xfrm>
            <a:off x="8303703" y="3997055"/>
            <a:ext cx="3505200"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text-align : right;</a:t>
            </a:r>
          </a:p>
          <a:p>
            <a:r>
              <a:rPr lang="en-US"/>
              <a:t>	text-align : justify;</a:t>
            </a:r>
          </a:p>
          <a:p>
            <a:r>
              <a:rPr lang="en-US"/>
              <a:t>	text-align : left;</a:t>
            </a:r>
          </a:p>
          <a:p>
            <a:r>
              <a:rPr lang="en-US"/>
              <a:t>	text-align : center; </a:t>
            </a:r>
          </a:p>
          <a:p>
            <a:r>
              <a:rPr lang="en-US"/>
              <a:t>}</a:t>
            </a:r>
          </a:p>
        </p:txBody>
      </p:sp>
    </p:spTree>
    <p:extLst>
      <p:ext uri="{BB962C8B-B14F-4D97-AF65-F5344CB8AC3E}">
        <p14:creationId xmlns="" xmlns:p14="http://schemas.microsoft.com/office/powerpoint/2010/main" val="42411048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Text Property (Cont.)</a:t>
            </a:r>
          </a:p>
        </p:txBody>
      </p:sp>
      <p:sp>
        <p:nvSpPr>
          <p:cNvPr id="3" name="Content Placeholder 2"/>
          <p:cNvSpPr>
            <a:spLocks noGrp="1"/>
          </p:cNvSpPr>
          <p:nvPr>
            <p:ph idx="1"/>
          </p:nvPr>
        </p:nvSpPr>
        <p:spPr>
          <a:xfrm>
            <a:off x="131180" y="863444"/>
            <a:ext cx="7939029" cy="5590565"/>
          </a:xfrm>
        </p:spPr>
        <p:txBody>
          <a:bodyPr/>
          <a:lstStyle/>
          <a:p>
            <a:pPr lvl="0"/>
            <a:r>
              <a:rPr lang="en-US" b="1"/>
              <a:t>Text Transform</a:t>
            </a:r>
          </a:p>
          <a:p>
            <a:pPr lvl="1" hangingPunct="0"/>
            <a:r>
              <a:rPr lang="en-US"/>
              <a:t>The text-transform property is used to specify uppercase and lowercase letters in a text.</a:t>
            </a:r>
          </a:p>
          <a:p>
            <a:pPr lvl="1" hangingPunct="0"/>
            <a:endParaRPr lang="en-US"/>
          </a:p>
          <a:p>
            <a:pPr lvl="0"/>
            <a:r>
              <a:rPr lang="en-US" b="1"/>
              <a:t>White Space</a:t>
            </a:r>
          </a:p>
          <a:p>
            <a:pPr lvl="1"/>
            <a:r>
              <a:rPr lang="en-US"/>
              <a:t>The white-space attribute allows you to prevent text from wrapping until you place a break &lt;br /&gt; into your text.</a:t>
            </a:r>
          </a:p>
          <a:p>
            <a:pPr lvl="0"/>
            <a:endParaRPr lang="en-US" b="1"/>
          </a:p>
          <a:p>
            <a:pPr lvl="0"/>
            <a:r>
              <a:rPr lang="en-US" b="1"/>
              <a:t>Word Spacing</a:t>
            </a:r>
          </a:p>
          <a:p>
            <a:pPr lvl="1"/>
            <a:r>
              <a:rPr lang="en-US"/>
              <a:t>With the CSS attribute word-spacing you are able to specify the exact value of the spacing between your words. Word-spacing should be defined with exact values.</a:t>
            </a:r>
          </a:p>
          <a:p>
            <a:endParaRPr lang="en-US"/>
          </a:p>
        </p:txBody>
      </p:sp>
      <p:sp>
        <p:nvSpPr>
          <p:cNvPr id="4" name="TextBox 3"/>
          <p:cNvSpPr txBox="1"/>
          <p:nvPr/>
        </p:nvSpPr>
        <p:spPr>
          <a:xfrm>
            <a:off x="8253369" y="937303"/>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text-transform : capitalize;</a:t>
            </a:r>
          </a:p>
          <a:p>
            <a:r>
              <a:rPr lang="en-US"/>
              <a:t>        text-transform : uppercase;</a:t>
            </a:r>
          </a:p>
          <a:p>
            <a:r>
              <a:rPr lang="en-US"/>
              <a:t>        text-transform : lowercase;</a:t>
            </a:r>
          </a:p>
          <a:p>
            <a:r>
              <a:rPr lang="en-US"/>
              <a:t>}</a:t>
            </a:r>
          </a:p>
        </p:txBody>
      </p:sp>
      <p:sp>
        <p:nvSpPr>
          <p:cNvPr id="5" name="TextBox 4"/>
          <p:cNvSpPr txBox="1"/>
          <p:nvPr/>
        </p:nvSpPr>
        <p:spPr>
          <a:xfrm>
            <a:off x="8253369" y="2643231"/>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white-space : nowrap;</a:t>
            </a:r>
          </a:p>
          <a:p>
            <a:r>
              <a:rPr lang="en-US"/>
              <a:t>	white-space : normal;</a:t>
            </a:r>
          </a:p>
          <a:p>
            <a:r>
              <a:rPr lang="en-US"/>
              <a:t>	white-space : pre;</a:t>
            </a:r>
          </a:p>
          <a:p>
            <a:r>
              <a:rPr lang="en-US"/>
              <a:t>}</a:t>
            </a:r>
          </a:p>
        </p:txBody>
      </p:sp>
      <p:sp>
        <p:nvSpPr>
          <p:cNvPr id="6" name="TextBox 5"/>
          <p:cNvSpPr txBox="1"/>
          <p:nvPr/>
        </p:nvSpPr>
        <p:spPr>
          <a:xfrm>
            <a:off x="8253369" y="4373973"/>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word-spacing : 10px; </a:t>
            </a:r>
          </a:p>
          <a:p>
            <a:r>
              <a:rPr lang="en-US"/>
              <a:t>}</a:t>
            </a:r>
          </a:p>
        </p:txBody>
      </p:sp>
    </p:spTree>
    <p:extLst>
      <p:ext uri="{BB962C8B-B14F-4D97-AF65-F5344CB8AC3E}">
        <p14:creationId xmlns="" xmlns:p14="http://schemas.microsoft.com/office/powerpoint/2010/main" val="14943360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Text Property (Cont.)</a:t>
            </a:r>
          </a:p>
        </p:txBody>
      </p:sp>
      <p:sp>
        <p:nvSpPr>
          <p:cNvPr id="3" name="Content Placeholder 2"/>
          <p:cNvSpPr>
            <a:spLocks noGrp="1"/>
          </p:cNvSpPr>
          <p:nvPr>
            <p:ph idx="1"/>
          </p:nvPr>
        </p:nvSpPr>
        <p:spPr>
          <a:xfrm>
            <a:off x="131181" y="863444"/>
            <a:ext cx="7930640" cy="5590565"/>
          </a:xfrm>
        </p:spPr>
        <p:txBody>
          <a:bodyPr/>
          <a:lstStyle/>
          <a:p>
            <a:pPr lvl="0"/>
            <a:r>
              <a:rPr lang="en-US" b="1"/>
              <a:t>Letter Spacing</a:t>
            </a:r>
          </a:p>
          <a:p>
            <a:pPr lvl="1" hangingPunct="0"/>
            <a:r>
              <a:rPr lang="en-US"/>
              <a:t>With the CSS attribute letter-spacing you are able to specify the exact value of the spacing between your letters. Letter-spacing should be defined with exact values.</a:t>
            </a:r>
          </a:p>
          <a:p>
            <a:pPr lvl="0"/>
            <a:r>
              <a:rPr lang="en-US" b="1"/>
              <a:t>Line Height</a:t>
            </a:r>
          </a:p>
          <a:p>
            <a:pPr lvl="1"/>
            <a:r>
              <a:rPr lang="en-US"/>
              <a:t>The line-height attribute will set the height of the line in the page.</a:t>
            </a:r>
          </a:p>
          <a:p>
            <a:endParaRPr lang="en-US"/>
          </a:p>
        </p:txBody>
      </p:sp>
      <p:sp>
        <p:nvSpPr>
          <p:cNvPr id="4" name="TextBox 3"/>
          <p:cNvSpPr txBox="1"/>
          <p:nvPr/>
        </p:nvSpPr>
        <p:spPr>
          <a:xfrm>
            <a:off x="8404371" y="863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letter-spacing : 3px;</a:t>
            </a:r>
          </a:p>
          <a:p>
            <a:r>
              <a:rPr lang="en-US"/>
              <a:t>}</a:t>
            </a:r>
          </a:p>
        </p:txBody>
      </p:sp>
      <p:sp>
        <p:nvSpPr>
          <p:cNvPr id="5" name="TextBox 4"/>
          <p:cNvSpPr txBox="1"/>
          <p:nvPr/>
        </p:nvSpPr>
        <p:spPr>
          <a:xfrm>
            <a:off x="8404371" y="2298286"/>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line-height : 10px;</a:t>
            </a:r>
          </a:p>
          <a:p>
            <a:r>
              <a:rPr lang="en-US"/>
              <a:t>}</a:t>
            </a:r>
          </a:p>
        </p:txBody>
      </p:sp>
    </p:spTree>
    <p:extLst>
      <p:ext uri="{BB962C8B-B14F-4D97-AF65-F5344CB8AC3E}">
        <p14:creationId xmlns="" xmlns:p14="http://schemas.microsoft.com/office/powerpoint/2010/main" val="33519382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Box Model</a:t>
            </a:r>
          </a:p>
        </p:txBody>
      </p:sp>
      <p:sp>
        <p:nvSpPr>
          <p:cNvPr id="3" name="Content Placeholder 2"/>
          <p:cNvSpPr>
            <a:spLocks noGrp="1"/>
          </p:cNvSpPr>
          <p:nvPr>
            <p:ph idx="1"/>
          </p:nvPr>
        </p:nvSpPr>
        <p:spPr/>
        <p:txBody>
          <a:bodyPr/>
          <a:lstStyle/>
          <a:p>
            <a:r>
              <a:rPr lang="en-US"/>
              <a:t>All HTML elements can be considered as boxes. In CSS, the term "box model" is used when talking about design and layout.</a:t>
            </a:r>
          </a:p>
          <a:p>
            <a:r>
              <a:rPr lang="en-US"/>
              <a:t>The CSS box model is essentially a box that wraps around HTML elements, and it consists of: </a:t>
            </a:r>
            <a:r>
              <a:rPr lang="en-US" b="1"/>
              <a:t>margins</a:t>
            </a:r>
            <a:r>
              <a:rPr lang="en-US"/>
              <a:t>, </a:t>
            </a:r>
            <a:r>
              <a:rPr lang="en-US" b="1"/>
              <a:t>borders</a:t>
            </a:r>
            <a:r>
              <a:rPr lang="en-US"/>
              <a:t>, </a:t>
            </a:r>
            <a:r>
              <a:rPr lang="en-US" b="1"/>
              <a:t>padding</a:t>
            </a:r>
            <a:r>
              <a:rPr lang="en-US"/>
              <a:t>, and the actual </a:t>
            </a:r>
            <a:r>
              <a:rPr lang="en-US" b="1"/>
              <a:t>content</a:t>
            </a:r>
            <a:r>
              <a:rPr lang="en-US"/>
              <a:t>.</a:t>
            </a:r>
          </a:p>
          <a:p>
            <a:r>
              <a:rPr lang="en-US"/>
              <a:t>The box model allows us to place a border around elements and space elements in relation to other elements.</a:t>
            </a:r>
          </a:p>
          <a:p>
            <a:endParaRPr lang="en-US"/>
          </a:p>
        </p:txBody>
      </p:sp>
    </p:spTree>
    <p:extLst>
      <p:ext uri="{BB962C8B-B14F-4D97-AF65-F5344CB8AC3E}">
        <p14:creationId xmlns="" xmlns:p14="http://schemas.microsoft.com/office/powerpoint/2010/main" val="69153718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Box Model (Cont)</a:t>
            </a:r>
          </a:p>
        </p:txBody>
      </p:sp>
      <p:sp>
        <p:nvSpPr>
          <p:cNvPr id="3" name="Content Placeholder 2"/>
          <p:cNvSpPr>
            <a:spLocks noGrp="1"/>
          </p:cNvSpPr>
          <p:nvPr>
            <p:ph idx="1"/>
          </p:nvPr>
        </p:nvSpPr>
        <p:spPr/>
        <p:txBody>
          <a:bodyPr/>
          <a:lstStyle/>
          <a:p>
            <a:r>
              <a:rPr lang="en-US"/>
              <a:t>The image below illustrates the box model:</a:t>
            </a:r>
          </a:p>
          <a:p>
            <a:endParaRPr lang="en-US"/>
          </a:p>
        </p:txBody>
      </p:sp>
      <p:sp>
        <p:nvSpPr>
          <p:cNvPr id="4" name="Rectangle 3"/>
          <p:cNvSpPr/>
          <p:nvPr/>
        </p:nvSpPr>
        <p:spPr>
          <a:xfrm>
            <a:off x="890848" y="150876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Margin</a:t>
            </a:r>
          </a:p>
        </p:txBody>
      </p:sp>
      <p:sp>
        <p:nvSpPr>
          <p:cNvPr id="5" name="Rectangle 4"/>
          <p:cNvSpPr/>
          <p:nvPr/>
        </p:nvSpPr>
        <p:spPr>
          <a:xfrm>
            <a:off x="1271848" y="1889760"/>
            <a:ext cx="7162800" cy="38862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Border</a:t>
            </a:r>
          </a:p>
        </p:txBody>
      </p:sp>
      <p:sp>
        <p:nvSpPr>
          <p:cNvPr id="6" name="Rectangle 5"/>
          <p:cNvSpPr/>
          <p:nvPr/>
        </p:nvSpPr>
        <p:spPr>
          <a:xfrm>
            <a:off x="1652848" y="227076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Padding</a:t>
            </a:r>
          </a:p>
        </p:txBody>
      </p:sp>
      <p:sp>
        <p:nvSpPr>
          <p:cNvPr id="7" name="Rectangle 6"/>
          <p:cNvSpPr/>
          <p:nvPr/>
        </p:nvSpPr>
        <p:spPr>
          <a:xfrm>
            <a:off x="2186248" y="265176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solidFill>
                  <a:schemeClr val="tx1"/>
                </a:solidFill>
              </a:rPr>
              <a:t>Content</a:t>
            </a:r>
          </a:p>
        </p:txBody>
      </p:sp>
    </p:spTree>
    <p:extLst>
      <p:ext uri="{BB962C8B-B14F-4D97-AF65-F5344CB8AC3E}">
        <p14:creationId xmlns="" xmlns:p14="http://schemas.microsoft.com/office/powerpoint/2010/main" val="337563809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The Box Model (Cont)</a:t>
            </a:r>
          </a:p>
        </p:txBody>
      </p:sp>
      <p:sp>
        <p:nvSpPr>
          <p:cNvPr id="4" name="Rectangle 3"/>
          <p:cNvSpPr/>
          <p:nvPr/>
        </p:nvSpPr>
        <p:spPr>
          <a:xfrm>
            <a:off x="533400" y="1371600"/>
            <a:ext cx="8001000" cy="4724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5" name="Rectangle 4"/>
          <p:cNvSpPr/>
          <p:nvPr/>
        </p:nvSpPr>
        <p:spPr>
          <a:xfrm>
            <a:off x="914400" y="1752600"/>
            <a:ext cx="7239000" cy="3962400"/>
          </a:xfrm>
          <a:prstGeom prst="rect">
            <a:avLst/>
          </a:prstGeom>
          <a:solidFill>
            <a:srgbClr val="00B0F0"/>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6" name="Rectangle 5"/>
          <p:cNvSpPr/>
          <p:nvPr/>
        </p:nvSpPr>
        <p:spPr>
          <a:xfrm>
            <a:off x="1295400" y="2133600"/>
            <a:ext cx="6477000" cy="3200400"/>
          </a:xfrm>
          <a:prstGeom prst="rect">
            <a:avLst/>
          </a:prstGeom>
          <a:solidFill>
            <a:schemeClr val="bg1"/>
          </a:solidFill>
          <a:ln>
            <a:solidFill>
              <a:schemeClr val="accent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a:solidFill>
                <a:schemeClr val="tx1"/>
              </a:solidFill>
            </a:endParaRPr>
          </a:p>
        </p:txBody>
      </p:sp>
      <p:sp>
        <p:nvSpPr>
          <p:cNvPr id="7" name="Rectangle 6"/>
          <p:cNvSpPr/>
          <p:nvPr/>
        </p:nvSpPr>
        <p:spPr>
          <a:xfrm>
            <a:off x="1828800" y="2514600"/>
            <a:ext cx="5410200" cy="2438400"/>
          </a:xfrm>
          <a:prstGeom prst="rect">
            <a:avLst/>
          </a:prstGeom>
          <a:noFill/>
          <a:ln>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rPr>
              <a:t>Content</a:t>
            </a:r>
          </a:p>
        </p:txBody>
      </p:sp>
      <p:sp>
        <p:nvSpPr>
          <p:cNvPr id="8" name="TextBox 7"/>
          <p:cNvSpPr txBox="1"/>
          <p:nvPr/>
        </p:nvSpPr>
        <p:spPr>
          <a:xfrm>
            <a:off x="3505200" y="2133600"/>
            <a:ext cx="2057400" cy="369332"/>
          </a:xfrm>
          <a:prstGeom prst="rect">
            <a:avLst/>
          </a:prstGeom>
          <a:noFill/>
        </p:spPr>
        <p:txBody>
          <a:bodyPr wrap="square" rtlCol="0">
            <a:spAutoFit/>
          </a:bodyPr>
          <a:lstStyle/>
          <a:p>
            <a:pPr algn="ctr"/>
            <a:r>
              <a:rPr lang="en-US"/>
              <a:t>padding-top</a:t>
            </a:r>
          </a:p>
        </p:txBody>
      </p:sp>
      <p:sp>
        <p:nvSpPr>
          <p:cNvPr id="9" name="TextBox 8"/>
          <p:cNvSpPr txBox="1"/>
          <p:nvPr/>
        </p:nvSpPr>
        <p:spPr>
          <a:xfrm>
            <a:off x="3505200" y="4964668"/>
            <a:ext cx="2057400" cy="369332"/>
          </a:xfrm>
          <a:prstGeom prst="rect">
            <a:avLst/>
          </a:prstGeom>
          <a:noFill/>
        </p:spPr>
        <p:txBody>
          <a:bodyPr wrap="square" rtlCol="0">
            <a:spAutoFit/>
          </a:bodyPr>
          <a:lstStyle/>
          <a:p>
            <a:pPr algn="ctr"/>
            <a:r>
              <a:rPr lang="en-US"/>
              <a:t>padding-bottom</a:t>
            </a:r>
          </a:p>
        </p:txBody>
      </p:sp>
      <p:sp>
        <p:nvSpPr>
          <p:cNvPr id="10" name="TextBox 9"/>
          <p:cNvSpPr txBox="1"/>
          <p:nvPr/>
        </p:nvSpPr>
        <p:spPr>
          <a:xfrm rot="5400000">
            <a:off x="6559034" y="3549134"/>
            <a:ext cx="2057400" cy="369332"/>
          </a:xfrm>
          <a:prstGeom prst="rect">
            <a:avLst/>
          </a:prstGeom>
          <a:noFill/>
        </p:spPr>
        <p:txBody>
          <a:bodyPr wrap="square" rtlCol="0">
            <a:spAutoFit/>
          </a:bodyPr>
          <a:lstStyle/>
          <a:p>
            <a:pPr algn="ctr"/>
            <a:r>
              <a:rPr lang="en-US"/>
              <a:t>padding-right</a:t>
            </a:r>
          </a:p>
        </p:txBody>
      </p:sp>
      <p:sp>
        <p:nvSpPr>
          <p:cNvPr id="11" name="TextBox 10"/>
          <p:cNvSpPr txBox="1"/>
          <p:nvPr/>
        </p:nvSpPr>
        <p:spPr>
          <a:xfrm rot="16200000">
            <a:off x="451366" y="3549134"/>
            <a:ext cx="2057400" cy="369332"/>
          </a:xfrm>
          <a:prstGeom prst="rect">
            <a:avLst/>
          </a:prstGeom>
          <a:noFill/>
        </p:spPr>
        <p:txBody>
          <a:bodyPr wrap="square" rtlCol="0">
            <a:spAutoFit/>
          </a:bodyPr>
          <a:lstStyle/>
          <a:p>
            <a:pPr algn="ctr"/>
            <a:r>
              <a:rPr lang="en-US"/>
              <a:t>padding-left</a:t>
            </a:r>
          </a:p>
        </p:txBody>
      </p:sp>
      <p:sp>
        <p:nvSpPr>
          <p:cNvPr id="12" name="TextBox 11"/>
          <p:cNvSpPr txBox="1"/>
          <p:nvPr/>
        </p:nvSpPr>
        <p:spPr>
          <a:xfrm>
            <a:off x="3505200" y="1752600"/>
            <a:ext cx="2057400" cy="369332"/>
          </a:xfrm>
          <a:prstGeom prst="rect">
            <a:avLst/>
          </a:prstGeom>
          <a:noFill/>
        </p:spPr>
        <p:txBody>
          <a:bodyPr wrap="square" rtlCol="0">
            <a:spAutoFit/>
          </a:bodyPr>
          <a:lstStyle/>
          <a:p>
            <a:pPr algn="ctr"/>
            <a:r>
              <a:rPr lang="en-US"/>
              <a:t>border-top</a:t>
            </a:r>
          </a:p>
        </p:txBody>
      </p:sp>
      <p:sp>
        <p:nvSpPr>
          <p:cNvPr id="13" name="TextBox 12"/>
          <p:cNvSpPr txBox="1"/>
          <p:nvPr/>
        </p:nvSpPr>
        <p:spPr>
          <a:xfrm>
            <a:off x="3505200" y="1371600"/>
            <a:ext cx="2057400" cy="369332"/>
          </a:xfrm>
          <a:prstGeom prst="rect">
            <a:avLst/>
          </a:prstGeom>
          <a:noFill/>
        </p:spPr>
        <p:txBody>
          <a:bodyPr wrap="square" rtlCol="0">
            <a:spAutoFit/>
          </a:bodyPr>
          <a:lstStyle/>
          <a:p>
            <a:pPr algn="ctr"/>
            <a:r>
              <a:rPr lang="en-US"/>
              <a:t>margin-top</a:t>
            </a:r>
          </a:p>
        </p:txBody>
      </p:sp>
      <p:sp>
        <p:nvSpPr>
          <p:cNvPr id="14" name="TextBox 13"/>
          <p:cNvSpPr txBox="1"/>
          <p:nvPr/>
        </p:nvSpPr>
        <p:spPr>
          <a:xfrm rot="5400000">
            <a:off x="6940034" y="3511034"/>
            <a:ext cx="2057400" cy="369332"/>
          </a:xfrm>
          <a:prstGeom prst="rect">
            <a:avLst/>
          </a:prstGeom>
          <a:noFill/>
        </p:spPr>
        <p:txBody>
          <a:bodyPr wrap="square" rtlCol="0">
            <a:spAutoFit/>
          </a:bodyPr>
          <a:lstStyle/>
          <a:p>
            <a:pPr algn="ctr"/>
            <a:r>
              <a:rPr lang="en-US"/>
              <a:t>border-right</a:t>
            </a:r>
          </a:p>
        </p:txBody>
      </p:sp>
      <p:sp>
        <p:nvSpPr>
          <p:cNvPr id="15" name="TextBox 14"/>
          <p:cNvSpPr txBox="1"/>
          <p:nvPr/>
        </p:nvSpPr>
        <p:spPr>
          <a:xfrm rot="5400000">
            <a:off x="7321034" y="3511034"/>
            <a:ext cx="2057400" cy="369332"/>
          </a:xfrm>
          <a:prstGeom prst="rect">
            <a:avLst/>
          </a:prstGeom>
          <a:noFill/>
        </p:spPr>
        <p:txBody>
          <a:bodyPr wrap="square" rtlCol="0">
            <a:spAutoFit/>
          </a:bodyPr>
          <a:lstStyle/>
          <a:p>
            <a:pPr algn="ctr"/>
            <a:r>
              <a:rPr lang="en-US"/>
              <a:t>margin-right</a:t>
            </a:r>
          </a:p>
        </p:txBody>
      </p:sp>
      <p:sp>
        <p:nvSpPr>
          <p:cNvPr id="16" name="TextBox 15"/>
          <p:cNvSpPr txBox="1"/>
          <p:nvPr/>
        </p:nvSpPr>
        <p:spPr>
          <a:xfrm>
            <a:off x="3505200" y="5345668"/>
            <a:ext cx="2057400" cy="369332"/>
          </a:xfrm>
          <a:prstGeom prst="rect">
            <a:avLst/>
          </a:prstGeom>
          <a:noFill/>
        </p:spPr>
        <p:txBody>
          <a:bodyPr wrap="square" rtlCol="0">
            <a:spAutoFit/>
          </a:bodyPr>
          <a:lstStyle/>
          <a:p>
            <a:pPr algn="ctr"/>
            <a:r>
              <a:rPr lang="en-US"/>
              <a:t>border-bottom</a:t>
            </a:r>
          </a:p>
        </p:txBody>
      </p:sp>
      <p:sp>
        <p:nvSpPr>
          <p:cNvPr id="17" name="TextBox 16"/>
          <p:cNvSpPr txBox="1"/>
          <p:nvPr/>
        </p:nvSpPr>
        <p:spPr>
          <a:xfrm>
            <a:off x="3505200" y="5726668"/>
            <a:ext cx="2057400" cy="369332"/>
          </a:xfrm>
          <a:prstGeom prst="rect">
            <a:avLst/>
          </a:prstGeom>
          <a:noFill/>
        </p:spPr>
        <p:txBody>
          <a:bodyPr wrap="square" rtlCol="0">
            <a:spAutoFit/>
          </a:bodyPr>
          <a:lstStyle/>
          <a:p>
            <a:pPr algn="ctr"/>
            <a:r>
              <a:rPr lang="en-US"/>
              <a:t>margin-bottom</a:t>
            </a:r>
          </a:p>
        </p:txBody>
      </p:sp>
      <p:sp>
        <p:nvSpPr>
          <p:cNvPr id="18" name="TextBox 17"/>
          <p:cNvSpPr txBox="1"/>
          <p:nvPr/>
        </p:nvSpPr>
        <p:spPr>
          <a:xfrm rot="16200000">
            <a:off x="70367" y="3587234"/>
            <a:ext cx="2057400" cy="369332"/>
          </a:xfrm>
          <a:prstGeom prst="rect">
            <a:avLst/>
          </a:prstGeom>
          <a:noFill/>
        </p:spPr>
        <p:txBody>
          <a:bodyPr wrap="square" rtlCol="0">
            <a:spAutoFit/>
          </a:bodyPr>
          <a:lstStyle/>
          <a:p>
            <a:pPr algn="ctr"/>
            <a:r>
              <a:rPr lang="en-US"/>
              <a:t>border-left</a:t>
            </a:r>
          </a:p>
        </p:txBody>
      </p:sp>
      <p:sp>
        <p:nvSpPr>
          <p:cNvPr id="19" name="TextBox 18"/>
          <p:cNvSpPr txBox="1"/>
          <p:nvPr/>
        </p:nvSpPr>
        <p:spPr>
          <a:xfrm rot="16200000">
            <a:off x="-310633" y="3587234"/>
            <a:ext cx="2057400" cy="369332"/>
          </a:xfrm>
          <a:prstGeom prst="rect">
            <a:avLst/>
          </a:prstGeom>
          <a:noFill/>
        </p:spPr>
        <p:txBody>
          <a:bodyPr wrap="square" rtlCol="0">
            <a:spAutoFit/>
          </a:bodyPr>
          <a:lstStyle/>
          <a:p>
            <a:pPr algn="ctr"/>
            <a:r>
              <a:rPr lang="en-US"/>
              <a:t>margin-left</a:t>
            </a:r>
          </a:p>
        </p:txBody>
      </p:sp>
    </p:spTree>
    <p:extLst>
      <p:ext uri="{BB962C8B-B14F-4D97-AF65-F5344CB8AC3E}">
        <p14:creationId xmlns="" xmlns:p14="http://schemas.microsoft.com/office/powerpoint/2010/main" val="30670632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3"/>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7"/>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9"/>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p:bldP spid="9" grpId="0"/>
      <p:bldP spid="10" grpId="0"/>
      <p:bldP spid="11" grpId="0"/>
      <p:bldP spid="12" grpId="0"/>
      <p:bldP spid="13" grpId="0"/>
      <p:bldP spid="14" grpId="0"/>
      <p:bldP spid="15" grpId="0"/>
      <p:bldP spid="16" grpId="0"/>
      <p:bldP spid="17" grpId="0"/>
      <p:bldP spid="18" grpId="0"/>
      <p:bldP spid="19"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Padding</a:t>
            </a:r>
          </a:p>
        </p:txBody>
      </p:sp>
      <p:sp>
        <p:nvSpPr>
          <p:cNvPr id="3" name="Content Placeholder 2"/>
          <p:cNvSpPr>
            <a:spLocks noGrp="1"/>
          </p:cNvSpPr>
          <p:nvPr>
            <p:ph idx="1"/>
          </p:nvPr>
        </p:nvSpPr>
        <p:spPr>
          <a:xfrm>
            <a:off x="131180" y="863444"/>
            <a:ext cx="8106809" cy="5590565"/>
          </a:xfrm>
        </p:spPr>
        <p:txBody>
          <a:bodyPr/>
          <a:lstStyle/>
          <a:p>
            <a:r>
              <a:rPr lang="en-US"/>
              <a:t>The CSS padding properties define the space between the element border and the element content.</a:t>
            </a:r>
          </a:p>
          <a:p>
            <a:endParaRPr lang="en-US"/>
          </a:p>
          <a:p>
            <a:r>
              <a:rPr lang="en-US"/>
              <a:t>The top, right, bottom, and left padding can be changed independently using separate properties. </a:t>
            </a:r>
          </a:p>
          <a:p>
            <a:endParaRPr lang="en-US"/>
          </a:p>
          <a:p>
            <a:pPr marL="0" indent="0">
              <a:buNone/>
            </a:pPr>
            <a:endParaRPr lang="en-US"/>
          </a:p>
          <a:p>
            <a:pPr marL="0" indent="0">
              <a:buNone/>
            </a:pPr>
            <a:endParaRPr lang="en-US"/>
          </a:p>
          <a:p>
            <a:r>
              <a:rPr lang="en-US"/>
              <a:t>A shorthand padding property can also be used, to change all padding at once.</a:t>
            </a:r>
          </a:p>
          <a:p>
            <a:endParaRPr lang="en-US"/>
          </a:p>
        </p:txBody>
      </p:sp>
      <p:sp>
        <p:nvSpPr>
          <p:cNvPr id="4" name="TextBox 3"/>
          <p:cNvSpPr txBox="1"/>
          <p:nvPr/>
        </p:nvSpPr>
        <p:spPr>
          <a:xfrm>
            <a:off x="8362426" y="863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padding : 10px;</a:t>
            </a:r>
          </a:p>
          <a:p>
            <a:r>
              <a:rPr lang="en-US"/>
              <a:t>}</a:t>
            </a:r>
          </a:p>
        </p:txBody>
      </p:sp>
      <p:sp>
        <p:nvSpPr>
          <p:cNvPr id="5" name="TextBox 4"/>
          <p:cNvSpPr txBox="1"/>
          <p:nvPr/>
        </p:nvSpPr>
        <p:spPr>
          <a:xfrm>
            <a:off x="8362426" y="2110446"/>
            <a:ext cx="3505200"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padding-top : 10px;</a:t>
            </a:r>
          </a:p>
          <a:p>
            <a:r>
              <a:rPr lang="en-US"/>
              <a:t>	padding-right : 20px;</a:t>
            </a:r>
          </a:p>
          <a:p>
            <a:r>
              <a:rPr lang="en-US"/>
              <a:t>	padding-bottom : 30 px;</a:t>
            </a:r>
          </a:p>
          <a:p>
            <a:r>
              <a:rPr lang="en-US"/>
              <a:t>	padding-left : 40 px;</a:t>
            </a:r>
          </a:p>
          <a:p>
            <a:r>
              <a:rPr lang="en-US"/>
              <a:t>}</a:t>
            </a:r>
          </a:p>
        </p:txBody>
      </p:sp>
      <p:sp>
        <p:nvSpPr>
          <p:cNvPr id="6" name="TextBox 5"/>
          <p:cNvSpPr txBox="1"/>
          <p:nvPr/>
        </p:nvSpPr>
        <p:spPr>
          <a:xfrm>
            <a:off x="8362426" y="4188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padding : 10px 20px 30px 40px; </a:t>
            </a:r>
          </a:p>
          <a:p>
            <a:r>
              <a:rPr lang="en-US"/>
              <a:t>}</a:t>
            </a:r>
          </a:p>
        </p:txBody>
      </p:sp>
    </p:spTree>
    <p:extLst>
      <p:ext uri="{BB962C8B-B14F-4D97-AF65-F5344CB8AC3E}">
        <p14:creationId xmlns="" xmlns:p14="http://schemas.microsoft.com/office/powerpoint/2010/main" val="7396933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Border</a:t>
            </a:r>
          </a:p>
        </p:txBody>
      </p:sp>
      <p:sp>
        <p:nvSpPr>
          <p:cNvPr id="3" name="Content Placeholder 2"/>
          <p:cNvSpPr>
            <a:spLocks noGrp="1"/>
          </p:cNvSpPr>
          <p:nvPr>
            <p:ph idx="1"/>
          </p:nvPr>
        </p:nvSpPr>
        <p:spPr>
          <a:xfrm>
            <a:off x="131181" y="863444"/>
            <a:ext cx="8282978" cy="5590565"/>
          </a:xfrm>
        </p:spPr>
        <p:txBody>
          <a:bodyPr/>
          <a:lstStyle/>
          <a:p>
            <a:r>
              <a:rPr lang="en-US"/>
              <a:t>The CSS border properties allow you to specify the style and color of an element's border.</a:t>
            </a:r>
          </a:p>
          <a:p>
            <a:r>
              <a:rPr lang="en-US"/>
              <a:t>Border Style Types </a:t>
            </a:r>
          </a:p>
          <a:p>
            <a:pPr lvl="1"/>
            <a:r>
              <a:rPr lang="en-US"/>
              <a:t>The border-style property specifies what kind of border to display.</a:t>
            </a:r>
          </a:p>
          <a:p>
            <a:r>
              <a:rPr lang="en-US"/>
              <a:t>Border Width</a:t>
            </a:r>
          </a:p>
          <a:p>
            <a:pPr lvl="1"/>
            <a:r>
              <a:rPr lang="en-US"/>
              <a:t>The border-width property is used to set the width of the border.</a:t>
            </a:r>
          </a:p>
          <a:p>
            <a:r>
              <a:rPr lang="en-US"/>
              <a:t>Border Color</a:t>
            </a:r>
          </a:p>
          <a:p>
            <a:pPr lvl="1"/>
            <a:r>
              <a:rPr lang="en-US"/>
              <a:t>The border-color property is used to set the color of the border.</a:t>
            </a:r>
          </a:p>
          <a:p>
            <a:pPr lvl="1"/>
            <a:r>
              <a:rPr lang="en-US"/>
              <a:t>Border colors can be any color defined by RGB, hexadecimal, or key terms. Below is an example of each of these types.</a:t>
            </a:r>
          </a:p>
          <a:p>
            <a:r>
              <a:rPr lang="en-US"/>
              <a:t>The top, right, bottom, and left border can be changed independently using separate properties.</a:t>
            </a:r>
          </a:p>
          <a:p>
            <a:endParaRPr lang="en-US"/>
          </a:p>
        </p:txBody>
      </p:sp>
      <p:sp>
        <p:nvSpPr>
          <p:cNvPr id="4" name="TextBox 3"/>
          <p:cNvSpPr txBox="1"/>
          <p:nvPr/>
        </p:nvSpPr>
        <p:spPr>
          <a:xfrm>
            <a:off x="8546983" y="863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border : 1px solid red;</a:t>
            </a:r>
          </a:p>
          <a:p>
            <a:r>
              <a:rPr lang="en-US"/>
              <a:t>}</a:t>
            </a:r>
          </a:p>
        </p:txBody>
      </p:sp>
      <p:sp>
        <p:nvSpPr>
          <p:cNvPr id="5" name="TextBox 4"/>
          <p:cNvSpPr txBox="1"/>
          <p:nvPr/>
        </p:nvSpPr>
        <p:spPr>
          <a:xfrm>
            <a:off x="8546983" y="1854044"/>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border-style : solid;</a:t>
            </a:r>
          </a:p>
          <a:p>
            <a:r>
              <a:rPr lang="en-US"/>
              <a:t>	border-style : dotted;</a:t>
            </a:r>
          </a:p>
          <a:p>
            <a:r>
              <a:rPr lang="en-US"/>
              <a:t>	border-style : double;</a:t>
            </a:r>
          </a:p>
          <a:p>
            <a:r>
              <a:rPr lang="en-US"/>
              <a:t>}</a:t>
            </a:r>
          </a:p>
        </p:txBody>
      </p:sp>
      <p:sp>
        <p:nvSpPr>
          <p:cNvPr id="6" name="TextBox 5"/>
          <p:cNvSpPr txBox="1"/>
          <p:nvPr/>
        </p:nvSpPr>
        <p:spPr>
          <a:xfrm>
            <a:off x="8546983" y="33780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border-width : 7px; </a:t>
            </a:r>
          </a:p>
          <a:p>
            <a:r>
              <a:rPr lang="en-US"/>
              <a:t>}</a:t>
            </a:r>
          </a:p>
        </p:txBody>
      </p:sp>
      <p:sp>
        <p:nvSpPr>
          <p:cNvPr id="7" name="TextBox 6"/>
          <p:cNvSpPr txBox="1"/>
          <p:nvPr/>
        </p:nvSpPr>
        <p:spPr>
          <a:xfrm>
            <a:off x="8546983" y="43686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border-color : red; </a:t>
            </a:r>
          </a:p>
          <a:p>
            <a:r>
              <a:rPr lang="en-US"/>
              <a:t>}</a:t>
            </a:r>
          </a:p>
        </p:txBody>
      </p:sp>
      <p:sp>
        <p:nvSpPr>
          <p:cNvPr id="8" name="TextBox 7"/>
          <p:cNvSpPr txBox="1"/>
          <p:nvPr/>
        </p:nvSpPr>
        <p:spPr>
          <a:xfrm>
            <a:off x="8546983" y="535031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border-top : 1px solid red;</a:t>
            </a:r>
          </a:p>
          <a:p>
            <a:r>
              <a:rPr lang="en-US"/>
              <a:t>}</a:t>
            </a:r>
          </a:p>
        </p:txBody>
      </p:sp>
    </p:spTree>
    <p:extLst>
      <p:ext uri="{BB962C8B-B14F-4D97-AF65-F5344CB8AC3E}">
        <p14:creationId xmlns="" xmlns:p14="http://schemas.microsoft.com/office/powerpoint/2010/main" val="140810086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animBg="1"/>
      <p:bldP spid="6" grpId="0" animBg="1"/>
      <p:bldP spid="7" grpId="0" animBg="1"/>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Margin</a:t>
            </a:r>
          </a:p>
        </p:txBody>
      </p:sp>
      <p:sp>
        <p:nvSpPr>
          <p:cNvPr id="3" name="Content Placeholder 2"/>
          <p:cNvSpPr>
            <a:spLocks noGrp="1"/>
          </p:cNvSpPr>
          <p:nvPr>
            <p:ph idx="1"/>
          </p:nvPr>
        </p:nvSpPr>
        <p:spPr>
          <a:xfrm>
            <a:off x="131180" y="863444"/>
            <a:ext cx="7712526" cy="5590565"/>
          </a:xfrm>
        </p:spPr>
        <p:txBody>
          <a:bodyPr/>
          <a:lstStyle/>
          <a:p>
            <a:r>
              <a:rPr lang="en-US"/>
              <a:t>The CSS margin properties define the space around elements</a:t>
            </a:r>
          </a:p>
          <a:p>
            <a:endParaRPr lang="en-US"/>
          </a:p>
          <a:p>
            <a:r>
              <a:rPr lang="en-US"/>
              <a:t>The top, right, bottom, and left margin can be changed independently using separate properties. </a:t>
            </a:r>
          </a:p>
          <a:p>
            <a:endParaRPr lang="en-US"/>
          </a:p>
          <a:p>
            <a:endParaRPr lang="en-US"/>
          </a:p>
          <a:p>
            <a:endParaRPr lang="en-US"/>
          </a:p>
          <a:p>
            <a:r>
              <a:rPr lang="en-US"/>
              <a:t>A shorthand margin property can also be used, to change all margins at once.</a:t>
            </a:r>
          </a:p>
          <a:p>
            <a:endParaRPr lang="en-US"/>
          </a:p>
        </p:txBody>
      </p:sp>
      <p:sp>
        <p:nvSpPr>
          <p:cNvPr id="4" name="TextBox 3"/>
          <p:cNvSpPr txBox="1"/>
          <p:nvPr/>
        </p:nvSpPr>
        <p:spPr>
          <a:xfrm>
            <a:off x="8312091" y="863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margin: 10px;</a:t>
            </a:r>
          </a:p>
          <a:p>
            <a:r>
              <a:rPr lang="en-US"/>
              <a:t>}</a:t>
            </a:r>
          </a:p>
        </p:txBody>
      </p:sp>
      <p:sp>
        <p:nvSpPr>
          <p:cNvPr id="5" name="TextBox 4"/>
          <p:cNvSpPr txBox="1"/>
          <p:nvPr/>
        </p:nvSpPr>
        <p:spPr>
          <a:xfrm>
            <a:off x="8312091" y="2110446"/>
            <a:ext cx="3505200"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 </a:t>
            </a:r>
          </a:p>
          <a:p>
            <a:r>
              <a:rPr lang="en-US"/>
              <a:t>	margin -top : 10px;</a:t>
            </a:r>
          </a:p>
          <a:p>
            <a:r>
              <a:rPr lang="en-US"/>
              <a:t>	margin -right : 20px;</a:t>
            </a:r>
          </a:p>
          <a:p>
            <a:r>
              <a:rPr lang="en-US"/>
              <a:t>	margin -bottom : 30 px;</a:t>
            </a:r>
          </a:p>
          <a:p>
            <a:r>
              <a:rPr lang="en-US"/>
              <a:t>	margin -left : 40 px;</a:t>
            </a:r>
          </a:p>
          <a:p>
            <a:r>
              <a:rPr lang="en-US"/>
              <a:t>}</a:t>
            </a:r>
          </a:p>
        </p:txBody>
      </p:sp>
      <p:sp>
        <p:nvSpPr>
          <p:cNvPr id="6" name="TextBox 5"/>
          <p:cNvSpPr txBox="1"/>
          <p:nvPr/>
        </p:nvSpPr>
        <p:spPr>
          <a:xfrm>
            <a:off x="8312091" y="4188444"/>
            <a:ext cx="3505200" cy="92333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h4{</a:t>
            </a:r>
          </a:p>
          <a:p>
            <a:r>
              <a:rPr lang="en-US"/>
              <a:t>      margin : 10px 20px 30px 40px; </a:t>
            </a:r>
          </a:p>
          <a:p>
            <a:r>
              <a:rPr lang="en-US"/>
              <a:t>}</a:t>
            </a:r>
          </a:p>
        </p:txBody>
      </p:sp>
    </p:spTree>
    <p:extLst>
      <p:ext uri="{BB962C8B-B14F-4D97-AF65-F5344CB8AC3E}">
        <p14:creationId xmlns="" xmlns:p14="http://schemas.microsoft.com/office/powerpoint/2010/main" val="348943829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HTML Structure</a:t>
            </a:r>
          </a:p>
        </p:txBody>
      </p:sp>
      <p:sp>
        <p:nvSpPr>
          <p:cNvPr id="3" name="Content Placeholder 2"/>
          <p:cNvSpPr>
            <a:spLocks noGrp="1"/>
          </p:cNvSpPr>
          <p:nvPr>
            <p:ph idx="1"/>
          </p:nvPr>
        </p:nvSpPr>
        <p:spPr/>
        <p:txBody>
          <a:bodyPr/>
          <a:lstStyle/>
          <a:p>
            <a:pPr>
              <a:lnSpc>
                <a:spcPct val="100000"/>
              </a:lnSpc>
              <a:defRPr/>
            </a:pPr>
            <a:r>
              <a:rPr lang="en-US"/>
              <a:t>HTML is comprised of “elements” and “tags”</a:t>
            </a:r>
            <a:endParaRPr lang="en-US">
              <a:latin typeface="Courier New" pitchFamily="49" charset="0"/>
            </a:endParaRPr>
          </a:p>
          <a:p>
            <a:pPr lvl="1">
              <a:lnSpc>
                <a:spcPct val="100000"/>
              </a:lnSpc>
              <a:defRPr/>
            </a:pPr>
            <a:r>
              <a:rPr lang="en-US" sz="2400"/>
              <a:t>Begins with </a:t>
            </a:r>
            <a:r>
              <a:rPr lang="en-US" sz="2400">
                <a:solidFill>
                  <a:srgbClr val="0202BE"/>
                </a:solidFill>
                <a:latin typeface="Consolas" panose="020B0609020204030204" pitchFamily="49" charset="0"/>
                <a:cs typeface="Consolas" pitchFamily="49" charset="0"/>
              </a:rPr>
              <a:t>&lt;html&gt;</a:t>
            </a:r>
            <a:r>
              <a:rPr lang="en-US" sz="2400">
                <a:solidFill>
                  <a:schemeClr val="tx2">
                    <a:lumMod val="60000"/>
                    <a:lumOff val="40000"/>
                  </a:schemeClr>
                </a:solidFill>
              </a:rPr>
              <a:t> </a:t>
            </a:r>
            <a:r>
              <a:rPr lang="en-US" sz="2400"/>
              <a:t>and ends with </a:t>
            </a:r>
            <a:r>
              <a:rPr lang="en-US" sz="2400">
                <a:solidFill>
                  <a:srgbClr val="0202BE"/>
                </a:solidFill>
                <a:latin typeface="Consolas" panose="020B0609020204030204" pitchFamily="49" charset="0"/>
                <a:cs typeface="Consolas" pitchFamily="49" charset="0"/>
              </a:rPr>
              <a:t>&lt;/html&gt;</a:t>
            </a:r>
          </a:p>
          <a:p>
            <a:pPr>
              <a:lnSpc>
                <a:spcPct val="100000"/>
              </a:lnSpc>
              <a:defRPr/>
            </a:pPr>
            <a:r>
              <a:rPr lang="en-US"/>
              <a:t>Elements (tags) are nested one inside another:</a:t>
            </a:r>
          </a:p>
          <a:p>
            <a:pPr>
              <a:lnSpc>
                <a:spcPct val="100000"/>
              </a:lnSpc>
              <a:defRPr/>
            </a:pPr>
            <a:endParaRPr lang="en-US"/>
          </a:p>
          <a:p>
            <a:pPr>
              <a:lnSpc>
                <a:spcPct val="100000"/>
              </a:lnSpc>
              <a:defRPr/>
            </a:pPr>
            <a:r>
              <a:rPr lang="en-US"/>
              <a:t>Tags have attributes:</a:t>
            </a:r>
          </a:p>
          <a:p>
            <a:pPr>
              <a:lnSpc>
                <a:spcPct val="100000"/>
              </a:lnSpc>
              <a:defRPr/>
            </a:pPr>
            <a:endParaRPr lang="en-US"/>
          </a:p>
          <a:p>
            <a:pPr>
              <a:lnSpc>
                <a:spcPct val="100000"/>
              </a:lnSpc>
              <a:defRPr/>
            </a:pPr>
            <a:r>
              <a:rPr lang="en-US"/>
              <a:t>HTML describes structure using two main sections: </a:t>
            </a:r>
            <a:r>
              <a:rPr lang="en-US">
                <a:solidFill>
                  <a:srgbClr val="0202BE"/>
                </a:solidFill>
                <a:latin typeface="Consolas" panose="020B0609020204030204" pitchFamily="49" charset="0"/>
                <a:cs typeface="Consolas" pitchFamily="49" charset="0"/>
              </a:rPr>
              <a:t>&lt;head&gt;</a:t>
            </a:r>
            <a:r>
              <a:rPr lang="en-US">
                <a:solidFill>
                  <a:srgbClr val="0202BE"/>
                </a:solidFill>
              </a:rPr>
              <a:t> </a:t>
            </a:r>
            <a:r>
              <a:rPr lang="en-US"/>
              <a:t>and </a:t>
            </a:r>
            <a:r>
              <a:rPr lang="en-US">
                <a:solidFill>
                  <a:srgbClr val="0202BE"/>
                </a:solidFill>
                <a:latin typeface="Consolas" panose="020B0609020204030204" pitchFamily="49" charset="0"/>
                <a:cs typeface="Consolas" pitchFamily="49" charset="0"/>
              </a:rPr>
              <a:t>&lt;body&gt;</a:t>
            </a:r>
          </a:p>
          <a:p>
            <a:r>
              <a:rPr lang="en-US"/>
              <a:t>The HTML source code should be formatted to increase readability and facilitate debugging.</a:t>
            </a:r>
          </a:p>
          <a:p>
            <a:pPr lvl="1"/>
            <a:r>
              <a:rPr lang="en-US"/>
              <a:t>Every block element should start on a new line.</a:t>
            </a:r>
          </a:p>
          <a:p>
            <a:pPr lvl="1"/>
            <a:r>
              <a:rPr lang="en-US"/>
              <a:t>Every nested (block) element should be indented.</a:t>
            </a:r>
          </a:p>
          <a:p>
            <a:pPr lvl="1"/>
            <a:r>
              <a:rPr lang="en-US"/>
              <a:t>Browsers ignore multiple whitespaces in the page source, so formatting is harmless.</a:t>
            </a:r>
          </a:p>
          <a:p>
            <a:r>
              <a:rPr lang="en-US"/>
              <a:t>For performance reasons, formatting can be sacrificed</a:t>
            </a:r>
          </a:p>
          <a:p>
            <a:endParaRPr lang="en-US" sz="2800"/>
          </a:p>
          <a:p>
            <a:endParaRPr lang="en-US"/>
          </a:p>
        </p:txBody>
      </p:sp>
      <p:sp>
        <p:nvSpPr>
          <p:cNvPr id="4" name="Rectangle 5"/>
          <p:cNvSpPr>
            <a:spLocks noChangeArrowheads="1"/>
          </p:cNvSpPr>
          <p:nvPr/>
        </p:nvSpPr>
        <p:spPr bwMode="auto">
          <a:xfrm>
            <a:off x="935182" y="2291542"/>
            <a:ext cx="7689848"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defRPr/>
            </a:pPr>
            <a:r>
              <a:rPr lang="en-US" sz="2400" noProof="1">
                <a:solidFill>
                  <a:srgbClr val="0202BE"/>
                </a:solidFill>
                <a:effectLst>
                  <a:outerShdw blurRad="38100" dist="38100" dir="2700000" algn="tl">
                    <a:srgbClr val="000000">
                      <a:alpha val="43137"/>
                    </a:srgbClr>
                  </a:outerShdw>
                </a:effectLst>
                <a:latin typeface="Consolas" panose="020B0609020204030204" pitchFamily="49" charset="0"/>
                <a:cs typeface="Consolas" pitchFamily="49" charset="0"/>
              </a:rPr>
              <a:t>&lt;html&gt; </a:t>
            </a:r>
            <a:r>
              <a:rPr lang="en-US" sz="2400" noProof="1">
                <a:solidFill>
                  <a:srgbClr val="FF0000"/>
                </a:solidFill>
                <a:effectLst>
                  <a:outerShdw blurRad="38100" dist="38100" dir="2700000" algn="tl">
                    <a:srgbClr val="000000">
                      <a:alpha val="43137"/>
                    </a:srgbClr>
                  </a:outerShdw>
                </a:effectLst>
                <a:latin typeface="Consolas" panose="020B0609020204030204" pitchFamily="49" charset="0"/>
                <a:cs typeface="Consolas" pitchFamily="49" charset="0"/>
              </a:rPr>
              <a:t>&lt;head&gt;&lt;/head&gt; </a:t>
            </a:r>
            <a:r>
              <a:rPr lang="en-US" sz="2400" noProof="1">
                <a:solidFill>
                  <a:schemeClr val="accent2">
                    <a:lumMod val="50000"/>
                  </a:schemeClr>
                </a:solidFill>
                <a:effectLst>
                  <a:outerShdw blurRad="38100" dist="38100" dir="2700000" algn="tl">
                    <a:srgbClr val="000000">
                      <a:alpha val="43137"/>
                    </a:srgbClr>
                  </a:outerShdw>
                </a:effectLst>
                <a:latin typeface="Consolas" panose="020B0609020204030204" pitchFamily="49" charset="0"/>
                <a:cs typeface="Consolas" pitchFamily="49" charset="0"/>
              </a:rPr>
              <a:t>&lt;body&gt;&lt;/body&gt; </a:t>
            </a:r>
            <a:r>
              <a:rPr lang="en-US" sz="2400" noProof="1">
                <a:solidFill>
                  <a:srgbClr val="0202BE"/>
                </a:solidFill>
                <a:effectLst>
                  <a:outerShdw blurRad="38100" dist="38100" dir="2700000" algn="tl">
                    <a:srgbClr val="000000">
                      <a:alpha val="43137"/>
                    </a:srgbClr>
                  </a:outerShdw>
                </a:effectLst>
                <a:latin typeface="Consolas" panose="020B0609020204030204" pitchFamily="49" charset="0"/>
                <a:cs typeface="Consolas" pitchFamily="49" charset="0"/>
              </a:rPr>
              <a:t>&lt;/html&gt;</a:t>
            </a:r>
          </a:p>
        </p:txBody>
      </p:sp>
      <p:sp>
        <p:nvSpPr>
          <p:cNvPr id="5" name="Rectangle 6"/>
          <p:cNvSpPr>
            <a:spLocks noChangeArrowheads="1"/>
          </p:cNvSpPr>
          <p:nvPr/>
        </p:nvSpPr>
        <p:spPr bwMode="auto">
          <a:xfrm>
            <a:off x="935182" y="3233994"/>
            <a:ext cx="7689848" cy="424732"/>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pPr eaLnBrk="0" hangingPunct="0">
              <a:lnSpc>
                <a:spcPct val="90000"/>
              </a:lnSpc>
              <a:spcBef>
                <a:spcPct val="0"/>
              </a:spcBef>
              <a:buClr>
                <a:schemeClr val="accent5">
                  <a:lumMod val="40000"/>
                  <a:lumOff val="60000"/>
                </a:schemeClr>
              </a:buClr>
              <a:buSzPct val="70000"/>
              <a:defRPr/>
            </a:pPr>
            <a:r>
              <a:rPr lang="en-US" sz="2400" noProof="1">
                <a:solidFill>
                  <a:srgbClr val="0202BE"/>
                </a:solidFill>
                <a:effectLst>
                  <a:outerShdw blurRad="38100" dist="38100" dir="2700000" algn="tl">
                    <a:srgbClr val="000000">
                      <a:alpha val="43137"/>
                    </a:srgbClr>
                  </a:outerShdw>
                </a:effectLst>
                <a:latin typeface="Consolas" panose="020B0609020204030204" pitchFamily="49" charset="0"/>
                <a:cs typeface="Consolas" pitchFamily="49" charset="0"/>
              </a:rPr>
              <a:t>&lt;img </a:t>
            </a:r>
            <a:r>
              <a:rPr lang="en-US" sz="2400" noProof="1">
                <a:solidFill>
                  <a:srgbClr val="FF0000"/>
                </a:solidFill>
                <a:effectLst>
                  <a:outerShdw blurRad="38100" dist="38100" dir="2700000" algn="tl">
                    <a:srgbClr val="000000">
                      <a:alpha val="43137"/>
                    </a:srgbClr>
                  </a:outerShdw>
                </a:effectLst>
                <a:latin typeface="Consolas" panose="020B0609020204030204" pitchFamily="49" charset="0"/>
                <a:cs typeface="Consolas" pitchFamily="49" charset="0"/>
              </a:rPr>
              <a:t>src="logo.jpg" alt="logo" </a:t>
            </a:r>
            <a:r>
              <a:rPr lang="en-US" sz="2400" noProof="1">
                <a:solidFill>
                  <a:srgbClr val="0202BE"/>
                </a:solidFill>
                <a:effectLst>
                  <a:outerShdw blurRad="38100" dist="38100" dir="2700000" algn="tl">
                    <a:srgbClr val="000000">
                      <a:alpha val="43137"/>
                    </a:srgbClr>
                  </a:outerShdw>
                </a:effectLst>
                <a:latin typeface="Consolas" panose="020B0609020204030204" pitchFamily="49" charset="0"/>
                <a:cs typeface="Consolas" pitchFamily="49" charset="0"/>
              </a:rPr>
              <a:t>/&gt;</a:t>
            </a:r>
          </a:p>
        </p:txBody>
      </p:sp>
    </p:spTree>
    <p:extLst>
      <p:ext uri="{BB962C8B-B14F-4D97-AF65-F5344CB8AC3E}">
        <p14:creationId xmlns="" xmlns:p14="http://schemas.microsoft.com/office/powerpoint/2010/main" val="22724000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Positioning</a:t>
            </a:r>
          </a:p>
        </p:txBody>
      </p:sp>
      <p:sp>
        <p:nvSpPr>
          <p:cNvPr id="3" name="Content Placeholder 2"/>
          <p:cNvSpPr>
            <a:spLocks noGrp="1"/>
          </p:cNvSpPr>
          <p:nvPr>
            <p:ph idx="1"/>
          </p:nvPr>
        </p:nvSpPr>
        <p:spPr>
          <a:xfrm>
            <a:off x="131180" y="863444"/>
            <a:ext cx="7519579" cy="5590565"/>
          </a:xfrm>
        </p:spPr>
        <p:txBody>
          <a:bodyPr/>
          <a:lstStyle/>
          <a:p>
            <a:r>
              <a:rPr lang="en-US" sz="2000"/>
              <a:t>Absolute Positioning</a:t>
            </a:r>
          </a:p>
          <a:p>
            <a:pPr lvl="1" hangingPunct="0"/>
            <a:r>
              <a:rPr lang="en-US"/>
              <a:t>With absolute positioning, you define the exact pixel value where the specified HTML element will appear. </a:t>
            </a:r>
          </a:p>
          <a:p>
            <a:pPr lvl="1" hangingPunct="0"/>
            <a:r>
              <a:rPr lang="en-US"/>
              <a:t>The point of origin is the top-left of the browser's viewable area, so be sure you are measuring from that point.</a:t>
            </a:r>
          </a:p>
          <a:p>
            <a:pPr hangingPunct="0"/>
            <a:r>
              <a:rPr lang="en-US" sz="2000"/>
              <a:t>Relative Positioning</a:t>
            </a:r>
          </a:p>
          <a:p>
            <a:pPr lvl="1" hangingPunct="0"/>
            <a:r>
              <a:rPr lang="en-US"/>
              <a:t>Relative positioning changes the position of the HTML element relative to where it normally appears</a:t>
            </a:r>
          </a:p>
          <a:p>
            <a:pPr hangingPunct="0"/>
            <a:r>
              <a:rPr lang="en-US" sz="2000"/>
              <a:t>Fixed Positioning</a:t>
            </a:r>
          </a:p>
          <a:p>
            <a:pPr lvl="1" hangingPunct="0"/>
            <a:r>
              <a:rPr lang="en-US"/>
              <a:t>The element is positioned relative to the browser window, in fixed position, element will be in the same place even we scroll the screen.</a:t>
            </a:r>
          </a:p>
          <a:p>
            <a:pPr hangingPunct="0"/>
            <a:r>
              <a:rPr lang="en-US" sz="2000"/>
              <a:t>Sticky Positioning</a:t>
            </a:r>
          </a:p>
          <a:p>
            <a:pPr lvl="1" hangingPunct="0"/>
            <a:r>
              <a:rPr lang="en-US"/>
              <a:t>An element with position: sticky; is positioned based on the user's scroll position.</a:t>
            </a:r>
          </a:p>
          <a:p>
            <a:pPr lvl="1" hangingPunct="0"/>
            <a:r>
              <a:rPr lang="en-US"/>
              <a:t>A sticky element toggles between relative and fixed, depending on the scroll position.</a:t>
            </a:r>
          </a:p>
          <a:p>
            <a:pPr lvl="1" hangingPunct="0"/>
            <a:endParaRPr lang="en-US"/>
          </a:p>
          <a:p>
            <a:endParaRPr lang="en-US"/>
          </a:p>
        </p:txBody>
      </p:sp>
      <p:sp>
        <p:nvSpPr>
          <p:cNvPr id="4" name="TextBox 3"/>
          <p:cNvSpPr txBox="1"/>
          <p:nvPr/>
        </p:nvSpPr>
        <p:spPr>
          <a:xfrm>
            <a:off x="8228201" y="943058"/>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h1{ </a:t>
            </a:r>
          </a:p>
          <a:p>
            <a:r>
              <a:rPr lang="en-US"/>
              <a:t>	position : absolute;</a:t>
            </a:r>
          </a:p>
          <a:p>
            <a:r>
              <a:rPr lang="en-US"/>
              <a:t>	left : 50px;</a:t>
            </a:r>
          </a:p>
          <a:p>
            <a:r>
              <a:rPr lang="en-US"/>
              <a:t>	top : 100px; </a:t>
            </a:r>
          </a:p>
          <a:p>
            <a:r>
              <a:rPr lang="en-US"/>
              <a:t>}</a:t>
            </a:r>
          </a:p>
        </p:txBody>
      </p:sp>
      <p:sp>
        <p:nvSpPr>
          <p:cNvPr id="5" name="TextBox 4"/>
          <p:cNvSpPr txBox="1"/>
          <p:nvPr/>
        </p:nvSpPr>
        <p:spPr>
          <a:xfrm>
            <a:off x="8228201" y="2420386"/>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h1{ </a:t>
            </a:r>
          </a:p>
          <a:p>
            <a:r>
              <a:rPr lang="en-US"/>
              <a:t>	position : relative;</a:t>
            </a:r>
          </a:p>
          <a:p>
            <a:r>
              <a:rPr lang="en-US"/>
              <a:t>	left : 50px;</a:t>
            </a:r>
          </a:p>
          <a:p>
            <a:r>
              <a:rPr lang="en-US"/>
              <a:t>	top : 100px;</a:t>
            </a:r>
          </a:p>
          <a:p>
            <a:r>
              <a:rPr lang="en-US"/>
              <a:t>}</a:t>
            </a:r>
          </a:p>
        </p:txBody>
      </p:sp>
      <p:sp>
        <p:nvSpPr>
          <p:cNvPr id="6" name="TextBox 5"/>
          <p:cNvSpPr txBox="1"/>
          <p:nvPr/>
        </p:nvSpPr>
        <p:spPr>
          <a:xfrm>
            <a:off x="8228201" y="3897714"/>
            <a:ext cx="3505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h1{ </a:t>
            </a:r>
          </a:p>
          <a:p>
            <a:r>
              <a:rPr lang="en-US"/>
              <a:t>	position : fixed;</a:t>
            </a:r>
          </a:p>
          <a:p>
            <a:r>
              <a:rPr lang="en-US"/>
              <a:t>	top : 50px;</a:t>
            </a:r>
          </a:p>
          <a:p>
            <a:r>
              <a:rPr lang="en-US"/>
              <a:t>	left : 100px; </a:t>
            </a:r>
          </a:p>
          <a:p>
            <a:r>
              <a:rPr lang="en-US"/>
              <a:t>}</a:t>
            </a:r>
          </a:p>
        </p:txBody>
      </p:sp>
      <p:sp>
        <p:nvSpPr>
          <p:cNvPr id="7" name="TextBox 6"/>
          <p:cNvSpPr txBox="1"/>
          <p:nvPr/>
        </p:nvSpPr>
        <p:spPr>
          <a:xfrm>
            <a:off x="8228201" y="5375042"/>
            <a:ext cx="3505200"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h1{ </a:t>
            </a:r>
          </a:p>
          <a:p>
            <a:r>
              <a:rPr lang="en-US"/>
              <a:t>	position : sticky;</a:t>
            </a:r>
          </a:p>
          <a:p>
            <a:r>
              <a:rPr lang="en-US"/>
              <a:t>	top : 0px;</a:t>
            </a:r>
          </a:p>
          <a:p>
            <a:r>
              <a:rPr lang="en-US"/>
              <a:t>}</a:t>
            </a:r>
          </a:p>
        </p:txBody>
      </p:sp>
    </p:spTree>
    <p:extLst>
      <p:ext uri="{BB962C8B-B14F-4D97-AF65-F5344CB8AC3E}">
        <p14:creationId xmlns="" xmlns:p14="http://schemas.microsoft.com/office/powerpoint/2010/main" val="117672120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par>
                          <p:cTn id="41" fill="hold" nodeType="afterGroup">
                            <p:stCondLst>
                              <p:cond delay="1"/>
                            </p:stCondLst>
                            <p:childTnLst>
                              <p:par>
                                <p:cTn id="42" presetID="1" presetClass="entr" presetSubtype="0" fill="hold" grpId="0" nodeType="afterEffect">
                                  <p:stCondLst>
                                    <p:cond delay="0"/>
                                  </p:stCondLst>
                                  <p:childTnLst>
                                    <p:set>
                                      <p:cBhvr>
                                        <p:cTn id="43"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4" fill="hold" nodeType="clickPar">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8" fill="hold" nodeType="clickPar">
                      <p:stCondLst>
                        <p:cond delay="indefinite"/>
                      </p:stCondLst>
                      <p:childTnLst>
                        <p:par>
                          <p:cTn id="49" fill="hold">
                            <p:stCondLst>
                              <p:cond delay="0"/>
                            </p:stCondLst>
                            <p:childTnLst>
                              <p:par>
                                <p:cTn id="50" presetID="1" presetClass="entr" presetSubtype="0" fill="hold" nodeType="clickEffect">
                                  <p:stCondLst>
                                    <p:cond delay="0"/>
                                  </p:stCondLst>
                                  <p:childTnLst>
                                    <p:set>
                                      <p:cBhvr>
                                        <p:cTn id="5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Layers</a:t>
            </a:r>
          </a:p>
        </p:txBody>
      </p:sp>
      <p:sp>
        <p:nvSpPr>
          <p:cNvPr id="3" name="Content Placeholder 2"/>
          <p:cNvSpPr>
            <a:spLocks noGrp="1"/>
          </p:cNvSpPr>
          <p:nvPr>
            <p:ph idx="1"/>
          </p:nvPr>
        </p:nvSpPr>
        <p:spPr>
          <a:xfrm>
            <a:off x="131180" y="863444"/>
            <a:ext cx="6957517" cy="5590565"/>
          </a:xfrm>
        </p:spPr>
        <p:txBody>
          <a:bodyPr/>
          <a:lstStyle/>
          <a:p>
            <a:r>
              <a:rPr lang="en-US"/>
              <a:t>CSS allows you to control which item will appear on top with the use of layers.</a:t>
            </a:r>
          </a:p>
          <a:p>
            <a:r>
              <a:rPr lang="en-US"/>
              <a:t>In CSS, each element is given a priority. </a:t>
            </a:r>
          </a:p>
          <a:p>
            <a:r>
              <a:rPr lang="en-US"/>
              <a:t>If there are two overlapping CSS positioned elements, the element with the higher priority will appear on top of the other. </a:t>
            </a:r>
          </a:p>
          <a:p>
            <a:r>
              <a:rPr lang="en-US"/>
              <a:t>To manually define a priority, set the z-index value. The larger the value, the higher the priority the element will have.</a:t>
            </a:r>
          </a:p>
          <a:p>
            <a:endParaRPr lang="en-US"/>
          </a:p>
        </p:txBody>
      </p:sp>
      <p:sp>
        <p:nvSpPr>
          <p:cNvPr id="4" name="TextBox 3"/>
          <p:cNvSpPr txBox="1"/>
          <p:nvPr/>
        </p:nvSpPr>
        <p:spPr>
          <a:xfrm>
            <a:off x="8379203" y="863444"/>
            <a:ext cx="3505200" cy="535531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t>#division1{ </a:t>
            </a:r>
          </a:p>
          <a:p>
            <a:r>
              <a:rPr lang="en-US"/>
              <a:t>	position : absolute;</a:t>
            </a:r>
          </a:p>
          <a:p>
            <a:r>
              <a:rPr lang="en-US"/>
              <a:t>	height : 100px;</a:t>
            </a:r>
          </a:p>
          <a:p>
            <a:r>
              <a:rPr lang="en-US"/>
              <a:t>	width : 100px;</a:t>
            </a:r>
          </a:p>
          <a:p>
            <a:r>
              <a:rPr lang="en-US"/>
              <a:t>	left : 100px;</a:t>
            </a:r>
          </a:p>
          <a:p>
            <a:r>
              <a:rPr lang="en-US"/>
              <a:t>	top : 150px; </a:t>
            </a:r>
          </a:p>
          <a:p>
            <a:r>
              <a:rPr lang="en-US"/>
              <a:t>	background-color : red;</a:t>
            </a:r>
          </a:p>
          <a:p>
            <a:r>
              <a:rPr lang="en-US"/>
              <a:t>	z-index : 5;</a:t>
            </a:r>
          </a:p>
          <a:p>
            <a:r>
              <a:rPr lang="en-US"/>
              <a:t>}</a:t>
            </a:r>
          </a:p>
          <a:p>
            <a:r>
              <a:rPr lang="en-US"/>
              <a:t>#division2{</a:t>
            </a:r>
          </a:p>
          <a:p>
            <a:r>
              <a:rPr lang="en-US"/>
              <a:t>	position : absolute;</a:t>
            </a:r>
          </a:p>
          <a:p>
            <a:r>
              <a:rPr lang="en-US"/>
              <a:t>	height : 200px;</a:t>
            </a:r>
          </a:p>
          <a:p>
            <a:r>
              <a:rPr lang="en-US"/>
              <a:t>	width : 200px;</a:t>
            </a:r>
          </a:p>
          <a:p>
            <a:r>
              <a:rPr lang="en-US"/>
              <a:t>	left : 50px;</a:t>
            </a:r>
          </a:p>
          <a:p>
            <a:r>
              <a:rPr lang="en-US"/>
              <a:t>	top : 100px;</a:t>
            </a:r>
          </a:p>
          <a:p>
            <a:r>
              <a:rPr lang="en-US"/>
              <a:t>	background-color : blue;</a:t>
            </a:r>
          </a:p>
          <a:p>
            <a:r>
              <a:rPr lang="en-US"/>
              <a:t>	 z-index : 2;</a:t>
            </a:r>
          </a:p>
          <a:p>
            <a:r>
              <a:rPr lang="en-US"/>
              <a:t>}</a:t>
            </a:r>
          </a:p>
        </p:txBody>
      </p:sp>
      <p:sp>
        <p:nvSpPr>
          <p:cNvPr id="5" name="TextBox 4"/>
          <p:cNvSpPr txBox="1"/>
          <p:nvPr/>
        </p:nvSpPr>
        <p:spPr>
          <a:xfrm>
            <a:off x="3502403" y="4273573"/>
            <a:ext cx="4267200"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t>&lt;div id="division1"&gt;</a:t>
            </a:r>
          </a:p>
          <a:p>
            <a:r>
              <a:rPr lang="en-US"/>
              <a:t>&lt;/div&gt;</a:t>
            </a:r>
          </a:p>
          <a:p>
            <a:r>
              <a:rPr lang="en-US"/>
              <a:t>&lt;div id="division2"&gt;</a:t>
            </a:r>
          </a:p>
          <a:p>
            <a:r>
              <a:rPr lang="en-US"/>
              <a:t>&lt;/div&gt;</a:t>
            </a:r>
          </a:p>
        </p:txBody>
      </p:sp>
      <p:pic>
        <p:nvPicPr>
          <p:cNvPr id="6" name="Picture 2"/>
          <p:cNvPicPr>
            <a:picLocks noChangeAspect="1" noChangeArrowheads="1"/>
          </p:cNvPicPr>
          <p:nvPr/>
        </p:nvPicPr>
        <p:blipFill>
          <a:blip r:embed="rId2" cstate="print"/>
          <a:stretch>
            <a:fillRect/>
          </a:stretch>
        </p:blipFill>
        <p:spPr bwMode="auto">
          <a:xfrm>
            <a:off x="6564690" y="3999274"/>
            <a:ext cx="2409825" cy="2371725"/>
          </a:xfrm>
          <a:prstGeom prst="rect">
            <a:avLst/>
          </a:prstGeom>
          <a:noFill/>
          <a:ln w="9525">
            <a:noFill/>
            <a:miter lim="800000"/>
          </a:ln>
          <a:effectLst/>
        </p:spPr>
      </p:pic>
    </p:spTree>
    <p:extLst>
      <p:ext uri="{BB962C8B-B14F-4D97-AF65-F5344CB8AC3E}">
        <p14:creationId xmlns="" xmlns:p14="http://schemas.microsoft.com/office/powerpoint/2010/main" val="39492904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Float Property</a:t>
            </a:r>
          </a:p>
        </p:txBody>
      </p:sp>
      <p:sp>
        <p:nvSpPr>
          <p:cNvPr id="3" name="Content Placeholder 2"/>
          <p:cNvSpPr>
            <a:spLocks noGrp="1"/>
          </p:cNvSpPr>
          <p:nvPr>
            <p:ph idx="1"/>
          </p:nvPr>
        </p:nvSpPr>
        <p:spPr/>
        <p:txBody>
          <a:bodyPr/>
          <a:lstStyle/>
          <a:p>
            <a:r>
              <a:rPr lang="en-US"/>
              <a:t>The CSS float property defines that an element should be taken out of the normal flow of the document and placed along the left or right side of its containing block. </a:t>
            </a:r>
          </a:p>
          <a:p>
            <a:r>
              <a:rPr lang="en-US"/>
              <a:t>Text and inline elements will then wrap around this element.</a:t>
            </a:r>
          </a:p>
          <a:p>
            <a:endParaRPr lang="en-US"/>
          </a:p>
        </p:txBody>
      </p:sp>
      <p:sp>
        <p:nvSpPr>
          <p:cNvPr id="4" name="TextBox 3"/>
          <p:cNvSpPr txBox="1"/>
          <p:nvPr/>
        </p:nvSpPr>
        <p:spPr>
          <a:xfrm>
            <a:off x="379601" y="4104314"/>
            <a:ext cx="4267200" cy="230832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t>&lt;div id="division1"&gt;</a:t>
            </a:r>
          </a:p>
          <a:p>
            <a:r>
              <a:rPr lang="en-US"/>
              <a:t>	ABC Content</a:t>
            </a:r>
          </a:p>
          <a:p>
            <a:r>
              <a:rPr lang="en-US"/>
              <a:t>&lt;/div&gt;</a:t>
            </a:r>
          </a:p>
          <a:p>
            <a:r>
              <a:rPr lang="en-US"/>
              <a:t>&lt;div id="division2"&gt;</a:t>
            </a:r>
          </a:p>
          <a:p>
            <a:r>
              <a:rPr lang="en-US"/>
              <a:t>	XYZ Content</a:t>
            </a:r>
          </a:p>
          <a:p>
            <a:r>
              <a:rPr lang="en-US"/>
              <a:t>&lt;/div&gt;</a:t>
            </a:r>
          </a:p>
        </p:txBody>
      </p:sp>
      <p:sp>
        <p:nvSpPr>
          <p:cNvPr id="5" name="TextBox 4"/>
          <p:cNvSpPr txBox="1"/>
          <p:nvPr/>
        </p:nvSpPr>
        <p:spPr>
          <a:xfrm>
            <a:off x="4799201" y="3266114"/>
            <a:ext cx="4267200" cy="313932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t>#division1{</a:t>
            </a:r>
          </a:p>
          <a:p>
            <a:r>
              <a:rPr lang="en-US"/>
              <a:t>	background-color : red;</a:t>
            </a:r>
          </a:p>
          <a:p>
            <a:r>
              <a:rPr lang="en-US"/>
              <a:t>	float : left;</a:t>
            </a:r>
          </a:p>
          <a:p>
            <a:r>
              <a:rPr lang="en-IN"/>
              <a:t>	width: 40%;</a:t>
            </a:r>
            <a:endParaRPr lang="en-US"/>
          </a:p>
          <a:p>
            <a:r>
              <a:rPr lang="en-US"/>
              <a:t>}</a:t>
            </a:r>
          </a:p>
          <a:p>
            <a:r>
              <a:rPr lang="en-US"/>
              <a:t>#division2{</a:t>
            </a:r>
          </a:p>
          <a:p>
            <a:r>
              <a:rPr lang="en-US"/>
              <a:t>	 background-color : blue;</a:t>
            </a:r>
          </a:p>
          <a:p>
            <a:r>
              <a:rPr lang="en-US"/>
              <a:t>	float : right;</a:t>
            </a:r>
          </a:p>
          <a:p>
            <a:r>
              <a:rPr lang="en-IN"/>
              <a:t>	width: 40%;</a:t>
            </a:r>
            <a:endParaRPr lang="en-US"/>
          </a:p>
          <a:p>
            <a:r>
              <a:rPr lang="en-US"/>
              <a:t>}</a:t>
            </a:r>
          </a:p>
        </p:txBody>
      </p:sp>
      <p:pic>
        <p:nvPicPr>
          <p:cNvPr id="6" name="Picture 3"/>
          <p:cNvPicPr>
            <a:picLocks noChangeAspect="1" noChangeArrowheads="1"/>
          </p:cNvPicPr>
          <p:nvPr/>
        </p:nvPicPr>
        <p:blipFill>
          <a:blip r:embed="rId2" cstate="print"/>
          <a:stretch>
            <a:fillRect/>
          </a:stretch>
        </p:blipFill>
        <p:spPr bwMode="auto">
          <a:xfrm>
            <a:off x="2056001" y="2046914"/>
            <a:ext cx="5181600" cy="2771775"/>
          </a:xfrm>
          <a:prstGeom prst="rect">
            <a:avLst/>
          </a:prstGeom>
          <a:noFill/>
          <a:ln w="9525">
            <a:noFill/>
            <a:miter lim="800000"/>
          </a:ln>
          <a:effectLst/>
        </p:spPr>
      </p:pic>
    </p:spTree>
    <p:extLst>
      <p:ext uri="{BB962C8B-B14F-4D97-AF65-F5344CB8AC3E}">
        <p14:creationId xmlns="" xmlns:p14="http://schemas.microsoft.com/office/powerpoint/2010/main" val="30845114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CSS3</a:t>
            </a:r>
          </a:p>
        </p:txBody>
      </p:sp>
      <p:sp>
        <p:nvSpPr>
          <p:cNvPr id="3" name="Content Placeholder 2"/>
          <p:cNvSpPr>
            <a:spLocks noGrp="1"/>
          </p:cNvSpPr>
          <p:nvPr>
            <p:ph idx="1"/>
          </p:nvPr>
        </p:nvSpPr>
        <p:spPr/>
        <p:txBody>
          <a:bodyPr/>
          <a:lstStyle/>
          <a:p>
            <a:r>
              <a:rPr lang="en-US"/>
              <a:t>CSS3 is the </a:t>
            </a:r>
            <a:r>
              <a:rPr lang="en-US" b="1"/>
              <a:t>latest standard </a:t>
            </a:r>
            <a:r>
              <a:rPr lang="en-US"/>
              <a:t>for CSS.</a:t>
            </a:r>
          </a:p>
          <a:p>
            <a:r>
              <a:rPr lang="en-US"/>
              <a:t>CSS3 is completely backwards-compatible with earlier versions of CSS.</a:t>
            </a:r>
          </a:p>
          <a:p>
            <a:r>
              <a:rPr lang="en-US"/>
              <a:t>CSS3 has been split into "modules". It contains the "old CSS specification" (which has been split into smaller pieces). In addition, new modules are added.</a:t>
            </a:r>
          </a:p>
          <a:p>
            <a:r>
              <a:rPr lang="en-US"/>
              <a:t>CSS3 Transitions are a presentational effect which allow property changes in CSS values, such as those that may be defined to occur on :hover or :focus, to occur smoothly over a specified duration – rather than happening instantaneously as is the normal behavior.</a:t>
            </a:r>
          </a:p>
          <a:p>
            <a:r>
              <a:rPr lang="en-US"/>
              <a:t>Transition effects can be applied to a wide variety of CSS properties, including background-color, width, height, opacity, and many more.</a:t>
            </a:r>
          </a:p>
          <a:p>
            <a:endParaRPr lang="en-US"/>
          </a:p>
          <a:p>
            <a:endParaRPr lang="en-US"/>
          </a:p>
        </p:txBody>
      </p:sp>
    </p:spTree>
    <p:extLst>
      <p:ext uri="{BB962C8B-B14F-4D97-AF65-F5344CB8AC3E}">
        <p14:creationId xmlns="" xmlns:p14="http://schemas.microsoft.com/office/powerpoint/2010/main" val="14331475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Introduction to CSS3 (Cont)</a:t>
            </a:r>
          </a:p>
        </p:txBody>
      </p:sp>
      <p:sp>
        <p:nvSpPr>
          <p:cNvPr id="3" name="Content Placeholder 2"/>
          <p:cNvSpPr>
            <a:spLocks noGrp="1"/>
          </p:cNvSpPr>
          <p:nvPr>
            <p:ph idx="1"/>
          </p:nvPr>
        </p:nvSpPr>
        <p:spPr/>
        <p:txBody>
          <a:bodyPr/>
          <a:lstStyle/>
          <a:p>
            <a:r>
              <a:rPr lang="en-US"/>
              <a:t>Some of the most important CSS3 modules are:</a:t>
            </a:r>
          </a:p>
          <a:p>
            <a:pPr lvl="1"/>
            <a:r>
              <a:rPr lang="en-US"/>
              <a:t>CSS Animations and Transitions</a:t>
            </a:r>
          </a:p>
          <a:p>
            <a:pPr lvl="1"/>
            <a:r>
              <a:rPr lang="en-US"/>
              <a:t>Calculating Values With calc()</a:t>
            </a:r>
          </a:p>
          <a:p>
            <a:pPr lvl="1"/>
            <a:r>
              <a:rPr lang="en-US"/>
              <a:t>Advanced Selectors</a:t>
            </a:r>
          </a:p>
          <a:p>
            <a:pPr lvl="1"/>
            <a:r>
              <a:rPr lang="en-US"/>
              <a:t>Generated Content and Counters</a:t>
            </a:r>
          </a:p>
          <a:p>
            <a:pPr lvl="1"/>
            <a:r>
              <a:rPr lang="en-US"/>
              <a:t>Gradients</a:t>
            </a:r>
          </a:p>
          <a:p>
            <a:pPr lvl="1"/>
            <a:r>
              <a:rPr lang="en-US" err="1"/>
              <a:t>Webfonts</a:t>
            </a:r>
            <a:endParaRPr lang="en-US"/>
          </a:p>
          <a:p>
            <a:pPr lvl="1"/>
            <a:r>
              <a:rPr lang="en-US"/>
              <a:t>Box Sizing</a:t>
            </a:r>
          </a:p>
          <a:p>
            <a:pPr lvl="1"/>
            <a:r>
              <a:rPr lang="en-US"/>
              <a:t>Border Images</a:t>
            </a:r>
          </a:p>
          <a:p>
            <a:pPr lvl="1"/>
            <a:r>
              <a:rPr lang="en-US"/>
              <a:t>Media Queries</a:t>
            </a:r>
          </a:p>
          <a:p>
            <a:pPr lvl="1"/>
            <a:r>
              <a:rPr lang="en-US"/>
              <a:t>Multiple Backgrounds</a:t>
            </a:r>
          </a:p>
          <a:p>
            <a:pPr lvl="1"/>
            <a:r>
              <a:rPr lang="en-US"/>
              <a:t>CSS Columns</a:t>
            </a:r>
          </a:p>
          <a:p>
            <a:pPr lvl="1"/>
            <a:endParaRPr lang="en-US"/>
          </a:p>
          <a:p>
            <a:pPr>
              <a:buNone/>
            </a:pPr>
            <a:r>
              <a:rPr lang="en-US" sz="1800">
                <a:hlinkClick r:id="rId2"/>
              </a:rPr>
              <a:t>Courtesy : http://tutorialzine.com/2013/10/12-awesome-css3-features-you-can-finally-use/</a:t>
            </a:r>
            <a:endParaRPr lang="en-US" sz="1800"/>
          </a:p>
          <a:p>
            <a:endParaRPr lang="en-US"/>
          </a:p>
        </p:txBody>
      </p:sp>
    </p:spTree>
    <p:extLst>
      <p:ext uri="{BB962C8B-B14F-4D97-AF65-F5344CB8AC3E}">
        <p14:creationId xmlns="" xmlns:p14="http://schemas.microsoft.com/office/powerpoint/2010/main" val="4029816458"/>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Animations</a:t>
            </a:r>
          </a:p>
        </p:txBody>
      </p:sp>
      <p:sp>
        <p:nvSpPr>
          <p:cNvPr id="3" name="Content Placeholder 2"/>
          <p:cNvSpPr>
            <a:spLocks noGrp="1"/>
          </p:cNvSpPr>
          <p:nvPr>
            <p:ph idx="1"/>
          </p:nvPr>
        </p:nvSpPr>
        <p:spPr/>
        <p:txBody>
          <a:bodyPr/>
          <a:lstStyle/>
          <a:p>
            <a:r>
              <a:rPr lang="en-US"/>
              <a:t>CSS animations make it possible to animate transitions from one CSS style configuration to another. </a:t>
            </a:r>
          </a:p>
          <a:p>
            <a:r>
              <a:rPr lang="en-US"/>
              <a:t>Animations consist of two components, </a:t>
            </a:r>
          </a:p>
          <a:p>
            <a:pPr lvl="1"/>
            <a:r>
              <a:rPr lang="en-US"/>
              <a:t>a style describing the CSS animation</a:t>
            </a:r>
          </a:p>
          <a:p>
            <a:pPr lvl="1"/>
            <a:r>
              <a:rPr lang="en-US"/>
              <a:t>a set of keyframes that indicate the start and end states of the animation’s style, as well as possible intermediate waypoints.</a:t>
            </a:r>
          </a:p>
          <a:p>
            <a:r>
              <a:rPr lang="en-US"/>
              <a:t>There are three key advantages to CSS animations over traditional script-driven animation techniques:</a:t>
            </a:r>
          </a:p>
          <a:p>
            <a:pPr lvl="1"/>
            <a:r>
              <a:rPr lang="en-US"/>
              <a:t>They’re easy to use for simple animations; you can create them without even having to know JavaScript.</a:t>
            </a:r>
          </a:p>
          <a:p>
            <a:pPr lvl="1"/>
            <a:r>
              <a:rPr lang="en-US"/>
              <a:t>The animations run well, even under moderate system load. Simple animations can often perform poorly in JavaScript. The rendering engine can use frame-skipping and other techniques to keep the performance as smooth as possible.</a:t>
            </a:r>
          </a:p>
          <a:p>
            <a:pPr lvl="1"/>
            <a:r>
              <a:rPr lang="en-US"/>
              <a:t>Letting the browser control the animation sequence lets the browser optimize performance and efficiency by, for example, reducing the update frequency of animations running in tabs that aren't currently visible.</a:t>
            </a:r>
          </a:p>
          <a:p>
            <a:pPr lvl="1"/>
            <a:endParaRPr lang="en-US"/>
          </a:p>
        </p:txBody>
      </p:sp>
    </p:spTree>
    <p:extLst>
      <p:ext uri="{BB962C8B-B14F-4D97-AF65-F5344CB8AC3E}">
        <p14:creationId xmlns="" xmlns:p14="http://schemas.microsoft.com/office/powerpoint/2010/main" val="321098819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8642"/>
            <a:ext cx="12192000" cy="711200"/>
          </a:xfrm>
        </p:spPr>
        <p:txBody>
          <a:bodyPr/>
          <a:lstStyle/>
          <a:p>
            <a:r>
              <a:rPr lang="en-US" dirty="0"/>
              <a:t>Configuring the animation</a:t>
            </a:r>
          </a:p>
        </p:txBody>
      </p:sp>
      <p:sp>
        <p:nvSpPr>
          <p:cNvPr id="3" name="Content Placeholder 2"/>
          <p:cNvSpPr>
            <a:spLocks noGrp="1"/>
          </p:cNvSpPr>
          <p:nvPr>
            <p:ph idx="1"/>
          </p:nvPr>
        </p:nvSpPr>
        <p:spPr/>
        <p:txBody>
          <a:bodyPr/>
          <a:lstStyle/>
          <a:p>
            <a:r>
              <a:rPr lang="en-US" dirty="0"/>
              <a:t>To create a CSS animation sequence, you style the element you want to animate with the animation property or its sub-properties. This lets you configure the timing, duration, and other details of how the animation sequence should progress. </a:t>
            </a:r>
          </a:p>
          <a:p>
            <a:pPr lvl="1"/>
            <a:r>
              <a:rPr lang="en-US" dirty="0"/>
              <a:t>Note: This does not configure the actual appearance of the animation, which is done using the @</a:t>
            </a:r>
            <a:r>
              <a:rPr lang="en-US" dirty="0" err="1"/>
              <a:t>keyframes</a:t>
            </a:r>
            <a:endParaRPr lang="en-US" dirty="0"/>
          </a:p>
          <a:p>
            <a:r>
              <a:rPr lang="en-US" dirty="0"/>
              <a:t>The sub-properties of the animation property are:</a:t>
            </a:r>
          </a:p>
          <a:p>
            <a:pPr lvl="1"/>
            <a:r>
              <a:rPr lang="en-US" b="1" dirty="0"/>
              <a:t>animation-name :</a:t>
            </a:r>
            <a:r>
              <a:rPr lang="en-US" dirty="0"/>
              <a:t> Specifies the name of the @</a:t>
            </a:r>
            <a:r>
              <a:rPr lang="en-US" dirty="0" err="1"/>
              <a:t>keyframes</a:t>
            </a:r>
            <a:r>
              <a:rPr lang="en-US" dirty="0"/>
              <a:t> at-rule describing the animation’s </a:t>
            </a:r>
            <a:r>
              <a:rPr lang="en-US" dirty="0" err="1"/>
              <a:t>keyframes</a:t>
            </a:r>
            <a:r>
              <a:rPr lang="en-US" dirty="0"/>
              <a:t>.</a:t>
            </a:r>
          </a:p>
          <a:p>
            <a:pPr lvl="1"/>
            <a:r>
              <a:rPr lang="en-US" b="1" dirty="0"/>
              <a:t>animation-duration :</a:t>
            </a:r>
            <a:r>
              <a:rPr lang="en-US" dirty="0"/>
              <a:t> Configures the length of time that an animation should take to complete one cycle.</a:t>
            </a:r>
          </a:p>
          <a:p>
            <a:pPr lvl="1"/>
            <a:r>
              <a:rPr lang="en-US" b="1" dirty="0"/>
              <a:t>animation-timing-function :</a:t>
            </a:r>
            <a:r>
              <a:rPr lang="en-US" dirty="0"/>
              <a:t> Configures the timing of the animation; that is, how the animation transitions through </a:t>
            </a:r>
            <a:r>
              <a:rPr lang="en-US" dirty="0" err="1"/>
              <a:t>keyframes</a:t>
            </a:r>
            <a:r>
              <a:rPr lang="en-US" dirty="0"/>
              <a:t>, by establishing acceleration curves. (linear, ease, ease-in, ease-out etc…)</a:t>
            </a:r>
          </a:p>
          <a:p>
            <a:pPr lvl="1"/>
            <a:r>
              <a:rPr lang="en-US" b="1" dirty="0"/>
              <a:t>animation-delay :</a:t>
            </a:r>
            <a:r>
              <a:rPr lang="en-US" dirty="0"/>
              <a:t> Configures the delay between the time the element is loaded and the beginning of the animation sequence.</a:t>
            </a:r>
          </a:p>
          <a:p>
            <a:pPr lvl="1"/>
            <a:r>
              <a:rPr lang="en-US" b="1" dirty="0"/>
              <a:t>animation-iteration-count :</a:t>
            </a:r>
            <a:r>
              <a:rPr lang="en-US" dirty="0"/>
              <a:t> Configures the number of times the animation should repeat; you can specify infinite to repeat the animation indefinitely.</a:t>
            </a:r>
          </a:p>
          <a:p>
            <a:pPr lvl="1"/>
            <a:r>
              <a:rPr lang="en-US" b="1" dirty="0"/>
              <a:t>animation-direction : </a:t>
            </a:r>
            <a:r>
              <a:rPr lang="en-US" dirty="0"/>
              <a:t>Configures whether or not the animation should alternate direction on each run through the sequence or reset to the start point and repeat itself. (normal, reverse, alternate etc…)</a:t>
            </a:r>
          </a:p>
          <a:p>
            <a:pPr lvl="1"/>
            <a:r>
              <a:rPr lang="en-US" b="1" dirty="0"/>
              <a:t>animation-fill-mode : </a:t>
            </a:r>
            <a:r>
              <a:rPr lang="en-US" dirty="0"/>
              <a:t>Configures what values are applied by the animation before and after it is executing.</a:t>
            </a:r>
          </a:p>
          <a:p>
            <a:pPr lvl="1"/>
            <a:r>
              <a:rPr lang="en-US" b="1" dirty="0"/>
              <a:t>animation-play-state :</a:t>
            </a:r>
            <a:r>
              <a:rPr lang="en-US" dirty="0"/>
              <a:t> Lets you pause and resume the animation sequence.</a:t>
            </a:r>
          </a:p>
        </p:txBody>
      </p:sp>
    </p:spTree>
    <p:extLst>
      <p:ext uri="{BB962C8B-B14F-4D97-AF65-F5344CB8AC3E}">
        <p14:creationId xmlns="" xmlns:p14="http://schemas.microsoft.com/office/powerpoint/2010/main" val="40705968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Defining the animation sequence using keyframes</a:t>
            </a:r>
          </a:p>
        </p:txBody>
      </p:sp>
      <p:sp>
        <p:nvSpPr>
          <p:cNvPr id="3" name="Content Placeholder 2"/>
          <p:cNvSpPr>
            <a:spLocks noGrp="1"/>
          </p:cNvSpPr>
          <p:nvPr>
            <p:ph idx="1"/>
          </p:nvPr>
        </p:nvSpPr>
        <p:spPr/>
        <p:txBody>
          <a:bodyPr/>
          <a:lstStyle/>
          <a:p>
            <a:r>
              <a:rPr lang="en-US"/>
              <a:t>Once you’ve configured the animation’s timing, you need to define the appearance of the animation. This is done by establishing two or more keyframes using the @keyframes at-rule. </a:t>
            </a:r>
          </a:p>
          <a:p>
            <a:r>
              <a:rPr lang="en-US"/>
              <a:t>Each </a:t>
            </a:r>
            <a:r>
              <a:rPr lang="en-US" err="1"/>
              <a:t>keyframe describes how the animated element should render at a given time during the animation sequence</a:t>
            </a:r>
            <a:r>
              <a:rPr lang="en-US"/>
              <a:t>.</a:t>
            </a:r>
          </a:p>
          <a:p>
            <a:r>
              <a:rPr lang="en-US"/>
              <a:t>Example</a:t>
            </a:r>
          </a:p>
        </p:txBody>
      </p:sp>
      <p:sp>
        <p:nvSpPr>
          <p:cNvPr id="4" name="TextBox 3"/>
          <p:cNvSpPr txBox="1"/>
          <p:nvPr/>
        </p:nvSpPr>
        <p:spPr>
          <a:xfrm>
            <a:off x="5134308" y="2022508"/>
            <a:ext cx="3917659" cy="4524315"/>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p</a:t>
            </a:r>
            <a:r>
              <a:rPr lang="en-US">
                <a:solidFill>
                  <a:srgbClr val="000000"/>
                </a:solidFill>
                <a:latin typeface="Consolas" panose="020B0609020204030204" pitchFamily="49" charset="0"/>
              </a:rPr>
              <a:t> {</a:t>
            </a:r>
          </a:p>
          <a:p>
            <a:pPr lvl="1"/>
            <a:r>
              <a:rPr lang="en-US">
                <a:solidFill>
                  <a:srgbClr val="FF0000"/>
                </a:solidFill>
                <a:latin typeface="Consolas" panose="020B0609020204030204" pitchFamily="49" charset="0"/>
              </a:rPr>
              <a:t>animation-duration</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3s</a:t>
            </a:r>
            <a:r>
              <a:rPr lang="en-US">
                <a:solidFill>
                  <a:srgbClr val="000000"/>
                </a:solidFill>
                <a:latin typeface="Consolas" panose="020B0609020204030204" pitchFamily="49" charset="0"/>
              </a:rPr>
              <a:t>;</a:t>
            </a:r>
          </a:p>
          <a:p>
            <a:pPr lvl="1"/>
            <a:r>
              <a:rPr lang="en-US">
                <a:solidFill>
                  <a:srgbClr val="FF0000"/>
                </a:solidFill>
                <a:latin typeface="Consolas" panose="020B0609020204030204" pitchFamily="49" charset="0"/>
              </a:rPr>
              <a:t>animation-name</a:t>
            </a:r>
            <a:r>
              <a:rPr lang="en-US">
                <a:solidFill>
                  <a:srgbClr val="000000"/>
                </a:solidFill>
                <a:latin typeface="Consolas" panose="020B0609020204030204" pitchFamily="49" charset="0"/>
              </a:rPr>
              <a:t>: slidein;</a:t>
            </a:r>
          </a:p>
          <a:p>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a:solidFill>
                  <a:srgbClr val="0000FF"/>
                </a:solidFill>
                <a:latin typeface="Consolas" panose="020B0609020204030204" pitchFamily="49" charset="0"/>
              </a:rPr>
              <a:t>@keyframes</a:t>
            </a:r>
            <a:r>
              <a:rPr lang="en-US">
                <a:solidFill>
                  <a:srgbClr val="000000"/>
                </a:solidFill>
                <a:latin typeface="Consolas" panose="020B0609020204030204" pitchFamily="49" charset="0"/>
              </a:rPr>
              <a:t> slidein {</a:t>
            </a:r>
          </a:p>
          <a:p>
            <a:r>
              <a:rPr lang="en-US">
                <a:solidFill>
                  <a:srgbClr val="000000"/>
                </a:solidFill>
                <a:latin typeface="Consolas" panose="020B0609020204030204" pitchFamily="49" charset="0"/>
              </a:rPr>
              <a:t>    from { </a:t>
            </a:r>
            <a:r>
              <a:rPr lang="en-US">
                <a:solidFill>
                  <a:srgbClr val="008000"/>
                </a:solidFill>
                <a:latin typeface="Consolas" panose="020B0609020204030204" pitchFamily="49" charset="0"/>
              </a:rPr>
              <a:t>/* or 0% */</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margin-left</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100%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300%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br>
              <a:rPr lang="en-US">
                <a:solidFill>
                  <a:srgbClr val="000000"/>
                </a:solidFill>
                <a:latin typeface="Consolas" panose="020B0609020204030204" pitchFamily="49" charset="0"/>
              </a:rPr>
            </a:br>
            <a:r>
              <a:rPr lang="en-US">
                <a:solidFill>
                  <a:srgbClr val="000000"/>
                </a:solidFill>
                <a:latin typeface="Consolas" panose="020B0609020204030204" pitchFamily="49" charset="0"/>
              </a:rPr>
              <a:t>    to { </a:t>
            </a:r>
            <a:r>
              <a:rPr lang="en-US">
                <a:solidFill>
                  <a:srgbClr val="008000"/>
                </a:solidFill>
                <a:latin typeface="Consolas" panose="020B0609020204030204" pitchFamily="49" charset="0"/>
              </a:rPr>
              <a:t>/* or 100% */</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margin-left</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100%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sp>
        <p:nvSpPr>
          <p:cNvPr id="5" name="TextBox 4"/>
          <p:cNvSpPr txBox="1"/>
          <p:nvPr/>
        </p:nvSpPr>
        <p:spPr>
          <a:xfrm>
            <a:off x="499144" y="2872612"/>
            <a:ext cx="4267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t>&lt;p&gt;</a:t>
            </a:r>
          </a:p>
          <a:p>
            <a:r>
              <a:rPr lang="en-US"/>
              <a:t>     Hello World</a:t>
            </a:r>
          </a:p>
          <a:p>
            <a:r>
              <a:rPr lang="en-US"/>
              <a:t>&lt;/p&gt;</a:t>
            </a:r>
          </a:p>
        </p:txBody>
      </p:sp>
    </p:spTree>
    <p:extLst>
      <p:ext uri="{BB962C8B-B14F-4D97-AF65-F5344CB8AC3E}">
        <p14:creationId xmlns="" xmlns:p14="http://schemas.microsoft.com/office/powerpoint/2010/main" val="257643846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Specifying Intermediate steps </a:t>
            </a:r>
          </a:p>
        </p:txBody>
      </p:sp>
      <p:sp>
        <p:nvSpPr>
          <p:cNvPr id="4" name="TextBox 3"/>
          <p:cNvSpPr txBox="1"/>
          <p:nvPr/>
        </p:nvSpPr>
        <p:spPr>
          <a:xfrm>
            <a:off x="6096000" y="1714931"/>
            <a:ext cx="5419043" cy="3416320"/>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p</a:t>
            </a:r>
            <a:r>
              <a:rPr lang="en-US">
                <a:solidFill>
                  <a:srgbClr val="000000"/>
                </a:solidFill>
                <a:latin typeface="Consolas" panose="020B0609020204030204" pitchFamily="49" charset="0"/>
              </a:rPr>
              <a:t> {</a:t>
            </a:r>
          </a:p>
          <a:p>
            <a:pPr lvl="1"/>
            <a:r>
              <a:rPr lang="en-US">
                <a:solidFill>
                  <a:srgbClr val="FF0000"/>
                </a:solidFill>
                <a:latin typeface="Consolas" panose="020B0609020204030204" pitchFamily="49" charset="0"/>
              </a:rPr>
              <a:t>animation-duration</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4s</a:t>
            </a:r>
            <a:r>
              <a:rPr lang="en-US">
                <a:solidFill>
                  <a:srgbClr val="000000"/>
                </a:solidFill>
                <a:latin typeface="Consolas" panose="020B0609020204030204" pitchFamily="49" charset="0"/>
              </a:rPr>
              <a:t>;</a:t>
            </a:r>
          </a:p>
          <a:p>
            <a:pPr lvl="1"/>
            <a:r>
              <a:rPr lang="en-US">
                <a:solidFill>
                  <a:srgbClr val="FF0000"/>
                </a:solidFill>
                <a:latin typeface="Consolas" panose="020B0609020204030204" pitchFamily="49" charset="0"/>
              </a:rPr>
              <a:t>animation-name</a:t>
            </a:r>
            <a:r>
              <a:rPr lang="en-US">
                <a:solidFill>
                  <a:srgbClr val="000000"/>
                </a:solidFill>
                <a:latin typeface="Consolas" panose="020B0609020204030204" pitchFamily="49" charset="0"/>
              </a:rPr>
              <a:t>: changeColors;</a:t>
            </a:r>
          </a:p>
          <a:p>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a:solidFill>
                  <a:srgbClr val="0000FF"/>
                </a:solidFill>
                <a:latin typeface="Consolas" panose="020B0609020204030204" pitchFamily="49" charset="0"/>
              </a:rPr>
              <a:t>@keyframes</a:t>
            </a:r>
            <a:r>
              <a:rPr lang="en-US">
                <a:solidFill>
                  <a:srgbClr val="000000"/>
                </a:solidFill>
                <a:latin typeface="Consolas" panose="020B0609020204030204" pitchFamily="49" charset="0"/>
              </a:rPr>
              <a:t> changeColors {</a:t>
            </a:r>
          </a:p>
          <a:p>
            <a:r>
              <a:rPr lang="en-US">
                <a:solidFill>
                  <a:srgbClr val="000000"/>
                </a:solidFill>
                <a:latin typeface="Consolas" panose="020B0609020204030204" pitchFamily="49" charset="0"/>
              </a:rPr>
              <a:t>    0%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yellow</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25%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blue</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50%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green</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100%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red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sp>
        <p:nvSpPr>
          <p:cNvPr id="5" name="TextBox 4"/>
          <p:cNvSpPr txBox="1"/>
          <p:nvPr/>
        </p:nvSpPr>
        <p:spPr>
          <a:xfrm>
            <a:off x="541089" y="1714931"/>
            <a:ext cx="4267200"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t>&lt;p&gt;</a:t>
            </a:r>
          </a:p>
          <a:p>
            <a:r>
              <a:rPr lang="en-US"/>
              <a:t>     Hello World</a:t>
            </a:r>
          </a:p>
          <a:p>
            <a:r>
              <a:rPr lang="en-US"/>
              <a:t>&lt;/p&gt;</a:t>
            </a:r>
          </a:p>
        </p:txBody>
      </p:sp>
      <p:sp>
        <p:nvSpPr>
          <p:cNvPr id="6" name="Content Placeholder 2"/>
          <p:cNvSpPr>
            <a:spLocks noGrp="1"/>
          </p:cNvSpPr>
          <p:nvPr>
            <p:ph idx="1"/>
          </p:nvPr>
        </p:nvSpPr>
        <p:spPr>
          <a:xfrm>
            <a:off x="131180" y="863444"/>
            <a:ext cx="11929641" cy="5590565"/>
          </a:xfrm>
        </p:spPr>
        <p:txBody>
          <a:bodyPr/>
          <a:lstStyle/>
          <a:p>
            <a:r>
              <a:rPr lang="en-US"/>
              <a:t>We can specify intermediate steps using percentage of time in @keyframes, similar to the example given below.</a:t>
            </a:r>
          </a:p>
        </p:txBody>
      </p:sp>
    </p:spTree>
    <p:extLst>
      <p:ext uri="{BB962C8B-B14F-4D97-AF65-F5344CB8AC3E}">
        <p14:creationId xmlns="" xmlns:p14="http://schemas.microsoft.com/office/powerpoint/2010/main" val="41663454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IN"/>
              <a:t>Tooltip</a:t>
            </a:r>
          </a:p>
        </p:txBody>
      </p:sp>
      <p:sp>
        <p:nvSpPr>
          <p:cNvPr id="3" name="Content Placeholder 2"/>
          <p:cNvSpPr>
            <a:spLocks noGrp="1"/>
          </p:cNvSpPr>
          <p:nvPr>
            <p:ph idx="1"/>
          </p:nvPr>
        </p:nvSpPr>
        <p:spPr/>
        <p:txBody>
          <a:bodyPr/>
          <a:lstStyle/>
          <a:p>
            <a:r>
              <a:rPr lang="en-US"/>
              <a:t>A tooltip is often used to specify extra information about something when the user moves the mouse pointer over an element.</a:t>
            </a:r>
          </a:p>
          <a:p>
            <a:endParaRPr lang="en-IN"/>
          </a:p>
        </p:txBody>
      </p:sp>
      <p:sp>
        <p:nvSpPr>
          <p:cNvPr id="4" name="TextBox 3"/>
          <p:cNvSpPr txBox="1"/>
          <p:nvPr/>
        </p:nvSpPr>
        <p:spPr>
          <a:xfrm>
            <a:off x="692139" y="4756679"/>
            <a:ext cx="5419043"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.tooltip </a:t>
            </a:r>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position</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relative</a:t>
            </a:r>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display</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inline-block</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border-bottom</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1px dotted black</a:t>
            </a:r>
            <a:r>
              <a:rPr lang="en-US">
                <a:solidFill>
                  <a:schemeClr val="tx1"/>
                </a:solidFill>
                <a:latin typeface="Consolas" panose="020B0609020204030204" pitchFamily="49" charset="0"/>
              </a:rPr>
              <a:t>;</a:t>
            </a:r>
          </a:p>
          <a:p>
            <a:r>
              <a:rPr lang="en-US">
                <a:solidFill>
                  <a:srgbClr val="000000"/>
                </a:solidFill>
                <a:latin typeface="Consolas" panose="020B0609020204030204" pitchFamily="49" charset="0"/>
              </a:rPr>
              <a:t>}</a:t>
            </a:r>
          </a:p>
        </p:txBody>
      </p:sp>
      <p:sp>
        <p:nvSpPr>
          <p:cNvPr id="5" name="TextBox 4"/>
          <p:cNvSpPr txBox="1"/>
          <p:nvPr/>
        </p:nvSpPr>
        <p:spPr>
          <a:xfrm>
            <a:off x="692139" y="1714931"/>
            <a:ext cx="4488111" cy="1477328"/>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HTML</a:t>
            </a:r>
          </a:p>
          <a:p>
            <a:pPr algn="ctr"/>
            <a:endParaRPr lang="en-US" b="1" dirty="0">
              <a:solidFill>
                <a:srgbClr val="E40524"/>
              </a:solidFill>
            </a:endParaRPr>
          </a:p>
          <a:p>
            <a:r>
              <a:rPr lang="en-US" dirty="0"/>
              <a:t>&lt;div class="tooltip"&gt;Hover here to see tooltip</a:t>
            </a:r>
          </a:p>
          <a:p>
            <a:r>
              <a:rPr lang="en-US" dirty="0"/>
              <a:t>  &lt;span class="</a:t>
            </a:r>
            <a:r>
              <a:rPr lang="en-US" dirty="0" err="1"/>
              <a:t>tooltiptext</a:t>
            </a:r>
            <a:r>
              <a:rPr lang="en-US" dirty="0"/>
              <a:t>"&gt;Tooltip text&lt;/span&gt;</a:t>
            </a:r>
          </a:p>
          <a:p>
            <a:r>
              <a:rPr lang="en-US" dirty="0"/>
              <a:t>&lt;/div&gt;</a:t>
            </a:r>
          </a:p>
        </p:txBody>
      </p:sp>
      <p:sp>
        <p:nvSpPr>
          <p:cNvPr id="6" name="TextBox 5"/>
          <p:cNvSpPr txBox="1"/>
          <p:nvPr/>
        </p:nvSpPr>
        <p:spPr>
          <a:xfrm>
            <a:off x="6111182" y="1714931"/>
            <a:ext cx="5419043" cy="480131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.tooltip .tooltiptext </a:t>
            </a:r>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visibility</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hidden</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120px</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background-color</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black</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#fff</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text-align</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center</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border-radius</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6px</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padding</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5px 0</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position</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absolute</a:t>
            </a:r>
            <a:r>
              <a:rPr lang="en-US">
                <a:solidFill>
                  <a:schemeClr val="tx1"/>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z-index</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1</a:t>
            </a:r>
            <a:r>
              <a:rPr lang="en-US">
                <a:solidFill>
                  <a:schemeClr val="tx1"/>
                </a:solidFill>
                <a:latin typeface="Consolas" panose="020B0609020204030204" pitchFamily="49" charset="0"/>
              </a:rPr>
              <a:t>;</a:t>
            </a:r>
          </a:p>
          <a:p>
            <a:r>
              <a:rPr lang="en-US">
                <a:solidFill>
                  <a:srgbClr val="000000"/>
                </a:solidFill>
                <a:latin typeface="Consolas" panose="020B0609020204030204" pitchFamily="49" charset="0"/>
              </a:rPr>
              <a:t>}</a:t>
            </a:r>
          </a:p>
          <a:p>
            <a:endParaRPr lang="en-US">
              <a:solidFill>
                <a:srgbClr val="800000"/>
              </a:solidFill>
              <a:latin typeface="Consolas" panose="020B0609020204030204" pitchFamily="49" charset="0"/>
            </a:endParaRPr>
          </a:p>
          <a:p>
            <a:r>
              <a:rPr lang="en-US">
                <a:solidFill>
                  <a:srgbClr val="800000"/>
                </a:solidFill>
                <a:latin typeface="Consolas" panose="020B0609020204030204" pitchFamily="49" charset="0"/>
              </a:rPr>
              <a:t>.tooltip:hover .tooltiptext </a:t>
            </a:r>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  </a:t>
            </a:r>
            <a:r>
              <a:rPr lang="en-US">
                <a:solidFill>
                  <a:srgbClr val="FF0000"/>
                </a:solidFill>
                <a:latin typeface="Consolas" panose="020B0609020204030204" pitchFamily="49" charset="0"/>
              </a:rPr>
              <a:t>visibility</a:t>
            </a:r>
            <a:r>
              <a:rPr lang="en-US">
                <a:solidFill>
                  <a:schemeClr val="tx1"/>
                </a:solidFill>
                <a:latin typeface="Consolas" panose="020B0609020204030204" pitchFamily="49" charset="0"/>
              </a:rPr>
              <a:t>:</a:t>
            </a:r>
            <a:r>
              <a:rPr lang="en-US">
                <a:solidFill>
                  <a:srgbClr val="800000"/>
                </a:solidFill>
                <a:latin typeface="Consolas" panose="020B0609020204030204" pitchFamily="49" charset="0"/>
              </a:rPr>
              <a:t> </a:t>
            </a:r>
            <a:r>
              <a:rPr lang="en-US">
                <a:solidFill>
                  <a:srgbClr val="0451A5"/>
                </a:solidFill>
                <a:latin typeface="Consolas" panose="020B0609020204030204" pitchFamily="49" charset="0"/>
              </a:rPr>
              <a:t>visible</a:t>
            </a:r>
            <a:r>
              <a:rPr lang="en-US">
                <a:solidFill>
                  <a:schemeClr val="tx1"/>
                </a:solidFill>
                <a:latin typeface="Consolas" panose="020B0609020204030204" pitchFamily="49" charset="0"/>
              </a:rPr>
              <a:t>;</a:t>
            </a:r>
          </a:p>
          <a:p>
            <a:r>
              <a:rPr lang="en-US">
                <a:solidFill>
                  <a:srgbClr val="000000"/>
                </a:solidFill>
                <a:latin typeface="Consolas" panose="020B0609020204030204" pitchFamily="49" charset="0"/>
              </a:rPr>
              <a:t>}</a:t>
            </a:r>
          </a:p>
          <a:p>
            <a:endParaRPr lang="en-US" b="0">
              <a:solidFill>
                <a:srgbClr val="000000"/>
              </a:solidFill>
              <a:effectLst/>
              <a:latin typeface="Consolas" panose="020B0609020204030204" pitchFamily="49" charset="0"/>
            </a:endParaRPr>
          </a:p>
        </p:txBody>
      </p:sp>
      <p:pic>
        <p:nvPicPr>
          <p:cNvPr id="7" name="Picture 6"/>
          <p:cNvPicPr>
            <a:picLocks noChangeAspect="1"/>
          </p:cNvPicPr>
          <p:nvPr/>
        </p:nvPicPr>
        <p:blipFill>
          <a:blip r:embed="rId2" cstate="print"/>
          <a:stretch>
            <a:fillRect/>
          </a:stretch>
        </p:blipFill>
        <p:spPr>
          <a:xfrm>
            <a:off x="212821" y="3779287"/>
            <a:ext cx="5695950" cy="561975"/>
          </a:xfrm>
          <a:prstGeom prst="rect">
            <a:avLst/>
          </a:prstGeom>
        </p:spPr>
      </p:pic>
    </p:spTree>
    <p:extLst>
      <p:ext uri="{BB962C8B-B14F-4D97-AF65-F5344CB8AC3E}">
        <p14:creationId xmlns="" xmlns:p14="http://schemas.microsoft.com/office/powerpoint/2010/main" val="35246115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cstate="print"/>
          <a:stretch>
            <a:fillRect/>
          </a:stretch>
        </p:blipFill>
        <p:spPr>
          <a:xfrm>
            <a:off x="2097677" y="4387865"/>
            <a:ext cx="7210425" cy="2276475"/>
          </a:xfrm>
          <a:prstGeom prst="rect">
            <a:avLst/>
          </a:prstGeom>
        </p:spPr>
      </p:pic>
      <p:sp>
        <p:nvSpPr>
          <p:cNvPr id="2" name="Title 1"/>
          <p:cNvSpPr>
            <a:spLocks noGrp="1"/>
          </p:cNvSpPr>
          <p:nvPr>
            <p:ph type="title"/>
          </p:nvPr>
        </p:nvSpPr>
        <p:spPr/>
        <p:txBody>
          <a:bodyPr/>
          <a:lstStyle/>
          <a:p>
            <a:r>
              <a:rPr lang="en-US"/>
              <a:t>First HTML Page</a:t>
            </a:r>
          </a:p>
        </p:txBody>
      </p:sp>
      <p:sp>
        <p:nvSpPr>
          <p:cNvPr id="4" name="Rectangle 2"/>
          <p:cNvSpPr>
            <a:spLocks noChangeArrowheads="1"/>
          </p:cNvSpPr>
          <p:nvPr/>
        </p:nvSpPr>
        <p:spPr bwMode="auto">
          <a:xfrm>
            <a:off x="425450" y="952500"/>
            <a:ext cx="8207375" cy="3970318"/>
          </a:xfrm>
          <a:prstGeom prst="rect">
            <a:avLst/>
          </a:prstGeom>
          <a:solidFill>
            <a:schemeClr val="accent5">
              <a:lumMod val="40000"/>
              <a:lumOff val="60000"/>
              <a:alpha val="15000"/>
            </a:schemeClr>
          </a:solidFill>
          <a:ln w="12700">
            <a:solidFill>
              <a:schemeClr val="accent5">
                <a:lumMod val="60000"/>
                <a:lumOff val="40000"/>
              </a:schemeClr>
            </a:solidFill>
          </a:ln>
        </p:spPr>
        <p:txBody>
          <a:bodyPr wrap="square">
            <a:spAutoFit/>
          </a:bodyPr>
          <a:lstStyle/>
          <a:p>
            <a:r>
              <a:rPr lang="en-US" sz="2800">
                <a:solidFill>
                  <a:srgbClr val="800000"/>
                </a:solidFill>
                <a:latin typeface="Consolas" panose="020B0609020204030204" pitchFamily="49" charset="0"/>
              </a:rPr>
              <a:t>&lt;!DOCTYPE</a:t>
            </a:r>
            <a:r>
              <a:rPr lang="en-US" sz="2800">
                <a:solidFill>
                  <a:srgbClr val="000000"/>
                </a:solidFill>
                <a:latin typeface="Consolas" panose="020B0609020204030204" pitchFamily="49" charset="0"/>
              </a:rPr>
              <a:t> </a:t>
            </a:r>
            <a:r>
              <a:rPr lang="en-US" sz="2800">
                <a:solidFill>
                  <a:srgbClr val="FF0000"/>
                </a:solidFill>
                <a:latin typeface="Consolas" panose="020B0609020204030204" pitchFamily="49" charset="0"/>
              </a:rPr>
              <a:t>HTML</a:t>
            </a:r>
            <a:r>
              <a:rPr lang="en-US" sz="2800">
                <a:solidFill>
                  <a:srgbClr val="800000"/>
                </a:solidFill>
                <a:latin typeface="Consolas" panose="020B0609020204030204" pitchFamily="49" charset="0"/>
              </a:rPr>
              <a:t>&gt;</a:t>
            </a:r>
            <a:endParaRPr lang="en-US" sz="2800">
              <a:solidFill>
                <a:srgbClr val="000000"/>
              </a:solidFill>
              <a:latin typeface="Consolas" panose="020B0609020204030204" pitchFamily="49" charset="0"/>
            </a:endParaRPr>
          </a:p>
          <a:p>
            <a:r>
              <a:rPr lang="en-US" sz="2800">
                <a:solidFill>
                  <a:srgbClr val="800000"/>
                </a:solidFill>
                <a:latin typeface="Consolas" panose="020B0609020204030204" pitchFamily="49" charset="0"/>
              </a:rPr>
              <a:t>&lt;html&gt;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&lt;head&gt;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&lt;title&gt;</a:t>
            </a:r>
            <a:r>
              <a:rPr lang="en-US" sz="2800">
                <a:solidFill>
                  <a:srgbClr val="000000"/>
                </a:solidFill>
                <a:latin typeface="Consolas" panose="020B0609020204030204" pitchFamily="49" charset="0"/>
              </a:rPr>
              <a:t>My First HTML Page</a:t>
            </a:r>
            <a:r>
              <a:rPr lang="en-US" sz="2800">
                <a:solidFill>
                  <a:srgbClr val="800000"/>
                </a:solidFill>
                <a:latin typeface="Consolas" panose="020B0609020204030204" pitchFamily="49" charset="0"/>
              </a:rPr>
              <a:t>&lt;/title&gt;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&lt;/head&gt;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&lt;body&gt;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&lt;p&gt;</a:t>
            </a:r>
            <a:r>
              <a:rPr lang="en-US" sz="2800">
                <a:solidFill>
                  <a:srgbClr val="000000"/>
                </a:solidFill>
                <a:latin typeface="Consolas" panose="020B0609020204030204" pitchFamily="49" charset="0"/>
              </a:rPr>
              <a:t>This is some text...</a:t>
            </a:r>
            <a:r>
              <a:rPr lang="en-US" sz="2800">
                <a:solidFill>
                  <a:srgbClr val="800000"/>
                </a:solidFill>
                <a:latin typeface="Consolas" panose="020B0609020204030204" pitchFamily="49" charset="0"/>
              </a:rPr>
              <a:t>&lt;/p&gt;</a:t>
            </a:r>
            <a:endParaRPr lang="en-US" sz="2800">
              <a:solidFill>
                <a:srgbClr val="000000"/>
              </a:solidFill>
              <a:latin typeface="Consolas" panose="020B0609020204030204" pitchFamily="49" charset="0"/>
            </a:endParaRPr>
          </a:p>
          <a:p>
            <a:r>
              <a:rPr lang="en-US" sz="2800">
                <a:solidFill>
                  <a:srgbClr val="000000"/>
                </a:solidFill>
                <a:latin typeface="Consolas" panose="020B0609020204030204" pitchFamily="49" charset="0"/>
              </a:rPr>
              <a:t>  </a:t>
            </a:r>
            <a:r>
              <a:rPr lang="en-US" sz="2800">
                <a:solidFill>
                  <a:srgbClr val="800000"/>
                </a:solidFill>
                <a:latin typeface="Consolas" panose="020B0609020204030204" pitchFamily="49" charset="0"/>
              </a:rPr>
              <a:t>&lt;/body&gt;</a:t>
            </a:r>
            <a:endParaRPr lang="en-US" sz="2800">
              <a:solidFill>
                <a:srgbClr val="000000"/>
              </a:solidFill>
              <a:latin typeface="Consolas" panose="020B0609020204030204" pitchFamily="49" charset="0"/>
            </a:endParaRPr>
          </a:p>
          <a:p>
            <a:r>
              <a:rPr lang="en-US" sz="2800">
                <a:solidFill>
                  <a:srgbClr val="800000"/>
                </a:solidFill>
                <a:latin typeface="Consolas" panose="020B0609020204030204" pitchFamily="49" charset="0"/>
              </a:rPr>
              <a:t>&lt;/html&gt;</a:t>
            </a:r>
            <a:endParaRPr lang="en-US" sz="2800">
              <a:solidFill>
                <a:srgbClr val="000000"/>
              </a:solidFill>
              <a:latin typeface="Consolas" panose="020B0609020204030204" pitchFamily="49" charset="0"/>
            </a:endParaRPr>
          </a:p>
        </p:txBody>
      </p:sp>
      <p:sp>
        <p:nvSpPr>
          <p:cNvPr id="5" name="AutoShape 7"/>
          <p:cNvSpPr>
            <a:spLocks noChangeArrowheads="1"/>
          </p:cNvSpPr>
          <p:nvPr/>
        </p:nvSpPr>
        <p:spPr bwMode="auto">
          <a:xfrm>
            <a:off x="2097677" y="1333859"/>
            <a:ext cx="2209799" cy="506522"/>
          </a:xfrm>
          <a:prstGeom prst="wedgeRoundRectCallout">
            <a:avLst>
              <a:gd name="adj1" fmla="val -51525"/>
              <a:gd name="adj2" fmla="val 139824"/>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ct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Opening tag</a:t>
            </a:r>
          </a:p>
        </p:txBody>
      </p:sp>
      <p:sp>
        <p:nvSpPr>
          <p:cNvPr id="6" name="AutoShape 7"/>
          <p:cNvSpPr>
            <a:spLocks noChangeArrowheads="1"/>
          </p:cNvSpPr>
          <p:nvPr/>
        </p:nvSpPr>
        <p:spPr bwMode="auto">
          <a:xfrm>
            <a:off x="6702334" y="2937659"/>
            <a:ext cx="2057400" cy="506522"/>
          </a:xfrm>
          <a:prstGeom prst="wedgeRoundRectCallout">
            <a:avLst>
              <a:gd name="adj1" fmla="val -45850"/>
              <a:gd name="adj2" fmla="val -111478"/>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ct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Closing tag</a:t>
            </a:r>
          </a:p>
        </p:txBody>
      </p:sp>
      <p:sp>
        <p:nvSpPr>
          <p:cNvPr id="7" name="Rectangle 11"/>
          <p:cNvSpPr>
            <a:spLocks noChangeArrowheads="1"/>
          </p:cNvSpPr>
          <p:nvPr/>
        </p:nvSpPr>
        <p:spPr bwMode="auto">
          <a:xfrm>
            <a:off x="752246" y="1869081"/>
            <a:ext cx="7354345" cy="1259392"/>
          </a:xfrm>
          <a:prstGeom prst="rect">
            <a:avLst/>
          </a:prstGeom>
          <a:solidFill>
            <a:schemeClr val="tx2">
              <a:lumMod val="60000"/>
              <a:lumOff val="40000"/>
              <a:alpha val="15000"/>
            </a:schemeClr>
          </a:solidFill>
          <a:ln w="12700">
            <a:solidFill>
              <a:schemeClr val="accent5">
                <a:lumMod val="60000"/>
                <a:lumOff val="40000"/>
              </a:schemeClr>
            </a:solidFill>
          </a:ln>
        </p:spPr>
        <p:txBody>
          <a:bodyPr wrap="square">
            <a:noAutofit/>
          </a:bodyPr>
          <a:lstStyle/>
          <a:p>
            <a:pPr eaLnBrk="0" hangingPunct="0">
              <a:lnSpc>
                <a:spcPct val="110000"/>
              </a:lnSpc>
              <a:spcBef>
                <a:spcPct val="0"/>
              </a:spcBef>
              <a:buClr>
                <a:schemeClr val="accent5">
                  <a:lumMod val="40000"/>
                  <a:lumOff val="60000"/>
                </a:schemeClr>
              </a:buClr>
              <a:buSzPct val="70000"/>
              <a:defRPr/>
            </a:pPr>
            <a:endParaRPr lang="en-US" sz="2400" b="1" noProof="1">
              <a:solidFill>
                <a:srgbClr val="8CF4F2"/>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8" name="AutoShape 7"/>
          <p:cNvSpPr>
            <a:spLocks noChangeArrowheads="1"/>
          </p:cNvSpPr>
          <p:nvPr/>
        </p:nvSpPr>
        <p:spPr bwMode="auto">
          <a:xfrm>
            <a:off x="3771900" y="848590"/>
            <a:ext cx="2362200" cy="506522"/>
          </a:xfrm>
          <a:prstGeom prst="wedgeRoundRectCallout">
            <a:avLst>
              <a:gd name="adj1" fmla="val -51100"/>
              <a:gd name="adj2" fmla="val 148323"/>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ct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HTML header</a:t>
            </a:r>
          </a:p>
        </p:txBody>
      </p:sp>
      <p:sp>
        <p:nvSpPr>
          <p:cNvPr id="9" name="Rectangle 11"/>
          <p:cNvSpPr>
            <a:spLocks noChangeArrowheads="1"/>
          </p:cNvSpPr>
          <p:nvPr/>
        </p:nvSpPr>
        <p:spPr bwMode="auto">
          <a:xfrm>
            <a:off x="752246" y="3128473"/>
            <a:ext cx="7354346" cy="1287823"/>
          </a:xfrm>
          <a:prstGeom prst="rect">
            <a:avLst/>
          </a:prstGeom>
          <a:solidFill>
            <a:schemeClr val="tx2">
              <a:lumMod val="60000"/>
              <a:lumOff val="40000"/>
              <a:alpha val="15000"/>
            </a:schemeClr>
          </a:solidFill>
          <a:ln w="12700">
            <a:solidFill>
              <a:schemeClr val="accent5">
                <a:lumMod val="60000"/>
                <a:lumOff val="40000"/>
              </a:schemeClr>
            </a:solidFill>
          </a:ln>
        </p:spPr>
        <p:txBody>
          <a:bodyPr wrap="square">
            <a:noAutofit/>
          </a:bodyPr>
          <a:lstStyle/>
          <a:p>
            <a:pPr eaLnBrk="0" hangingPunct="0">
              <a:lnSpc>
                <a:spcPct val="110000"/>
              </a:lnSpc>
              <a:spcBef>
                <a:spcPct val="0"/>
              </a:spcBef>
              <a:buClr>
                <a:schemeClr val="accent5">
                  <a:lumMod val="40000"/>
                  <a:lumOff val="60000"/>
                </a:schemeClr>
              </a:buClr>
              <a:buSzPct val="70000"/>
              <a:defRPr/>
            </a:pPr>
            <a:endParaRPr lang="en-US" sz="2400" b="1" noProof="1">
              <a:solidFill>
                <a:srgbClr val="8CF4F2"/>
              </a:solidFill>
              <a:effectLst>
                <a:outerShdw blurRad="38100" dist="38100" dir="2700000" algn="tl">
                  <a:srgbClr val="000000">
                    <a:alpha val="43137"/>
                  </a:srgbClr>
                </a:outerShdw>
              </a:effectLst>
              <a:latin typeface="Consolas" panose="020B0609020204030204" pitchFamily="49" charset="0"/>
              <a:cs typeface="Consolas" pitchFamily="49" charset="0"/>
            </a:endParaRPr>
          </a:p>
        </p:txBody>
      </p:sp>
      <p:sp>
        <p:nvSpPr>
          <p:cNvPr id="10" name="AutoShape 7"/>
          <p:cNvSpPr>
            <a:spLocks noChangeArrowheads="1"/>
          </p:cNvSpPr>
          <p:nvPr/>
        </p:nvSpPr>
        <p:spPr bwMode="auto">
          <a:xfrm>
            <a:off x="3771900" y="4898157"/>
            <a:ext cx="2209800" cy="506522"/>
          </a:xfrm>
          <a:prstGeom prst="wedgeRoundRectCallout">
            <a:avLst>
              <a:gd name="adj1" fmla="val -41697"/>
              <a:gd name="adj2" fmla="val -146766"/>
              <a:gd name="adj3" fmla="val 16667"/>
            </a:avLst>
          </a:prstGeom>
          <a:solidFill>
            <a:srgbClr val="9F8471"/>
          </a:solidFill>
          <a:ln w="6350">
            <a:solidFill>
              <a:schemeClr val="tx1">
                <a:lumMod val="20000"/>
                <a:lumOff val="80000"/>
              </a:schemeClr>
            </a:solidFill>
          </a:ln>
        </p:spPr>
        <p:txBody>
          <a:bodyPr wrap="square">
            <a:spAutoFit/>
          </a:bodyPr>
          <a:lstStyle/>
          <a:p>
            <a:pPr algn="ctr" eaLnBrk="0" hangingPunct="0">
              <a:lnSpc>
                <a:spcPts val="3000"/>
              </a:lnSpc>
              <a:spcBef>
                <a:spcPct val="0"/>
              </a:spcBef>
              <a:buClr>
                <a:schemeClr val="accent5">
                  <a:lumMod val="40000"/>
                  <a:lumOff val="60000"/>
                </a:schemeClr>
              </a:buClr>
              <a:buSzPct val="70000"/>
            </a:pPr>
            <a:r>
              <a:rPr lang="en-US" sz="2400" noProof="1">
                <a:solidFill>
                  <a:srgbClr val="F7FFE7"/>
                </a:solidFill>
                <a:effectLst>
                  <a:outerShdw blurRad="38100" dist="38100" dir="2700000" algn="tl">
                    <a:srgbClr val="000000">
                      <a:alpha val="43137"/>
                    </a:srgbClr>
                  </a:outerShdw>
                </a:effectLst>
                <a:latin typeface="+mn-lt"/>
                <a:cs typeface="Consolas" pitchFamily="49" charset="0"/>
              </a:rPr>
              <a:t>HTML body</a:t>
            </a:r>
          </a:p>
        </p:txBody>
      </p:sp>
    </p:spTree>
    <p:extLst>
      <p:ext uri="{BB962C8B-B14F-4D97-AF65-F5344CB8AC3E}">
        <p14:creationId xmlns="" xmlns:p14="http://schemas.microsoft.com/office/powerpoint/2010/main" val="2916235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8"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Style Images</a:t>
            </a:r>
          </a:p>
        </p:txBody>
      </p:sp>
      <p:sp>
        <p:nvSpPr>
          <p:cNvPr id="3" name="Content Placeholder 2"/>
          <p:cNvSpPr>
            <a:spLocks noGrp="1"/>
          </p:cNvSpPr>
          <p:nvPr>
            <p:ph idx="1"/>
          </p:nvPr>
        </p:nvSpPr>
        <p:spPr/>
        <p:txBody>
          <a:bodyPr/>
          <a:lstStyle/>
          <a:p>
            <a:r>
              <a:rPr lang="en-US"/>
              <a:t>We can use many properties with Images like,</a:t>
            </a:r>
          </a:p>
          <a:p>
            <a:pPr lvl="1"/>
            <a:r>
              <a:rPr lang="en-US"/>
              <a:t>opacity</a:t>
            </a:r>
          </a:p>
          <a:p>
            <a:pPr lvl="1"/>
            <a:r>
              <a:rPr lang="en-US"/>
              <a:t>border-radius</a:t>
            </a:r>
          </a:p>
          <a:p>
            <a:pPr lvl="1"/>
            <a:r>
              <a:rPr lang="en-US"/>
              <a:t>margin-left, margin-right to be auto and display to be block (to make it aligned center)</a:t>
            </a:r>
          </a:p>
          <a:p>
            <a:pPr lvl="1"/>
            <a:r>
              <a:rPr lang="en-US"/>
              <a:t>max-width to be 100% and height to be auto (to make it responsive)</a:t>
            </a:r>
          </a:p>
          <a:p>
            <a:pPr lvl="1"/>
            <a:r>
              <a:rPr lang="en-US"/>
              <a:t>filter</a:t>
            </a:r>
          </a:p>
          <a:p>
            <a:pPr lvl="1"/>
            <a:r>
              <a:rPr lang="en-US"/>
              <a:t>etc… </a:t>
            </a:r>
          </a:p>
        </p:txBody>
      </p:sp>
    </p:spTree>
    <p:extLst>
      <p:ext uri="{BB962C8B-B14F-4D97-AF65-F5344CB8AC3E}">
        <p14:creationId xmlns="" xmlns:p14="http://schemas.microsoft.com/office/powerpoint/2010/main" val="3836254841"/>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Variables / Custom Properties</a:t>
            </a:r>
          </a:p>
        </p:txBody>
      </p:sp>
      <p:sp>
        <p:nvSpPr>
          <p:cNvPr id="3" name="Content Placeholder 2"/>
          <p:cNvSpPr>
            <a:spLocks noGrp="1"/>
          </p:cNvSpPr>
          <p:nvPr>
            <p:ph idx="1"/>
          </p:nvPr>
        </p:nvSpPr>
        <p:spPr/>
        <p:txBody>
          <a:bodyPr/>
          <a:lstStyle/>
          <a:p>
            <a:r>
              <a:rPr lang="en-US"/>
              <a:t>Custom properties (sometimes referred to as CSS variables or cascading variables) are entities defined by CSS authors that contain specific values to be reused throughout a document.</a:t>
            </a:r>
          </a:p>
          <a:p>
            <a:r>
              <a:rPr lang="en-US"/>
              <a:t>Advantages of using CSS variables are:</a:t>
            </a:r>
          </a:p>
          <a:p>
            <a:pPr lvl="1"/>
            <a:r>
              <a:rPr lang="en-US"/>
              <a:t>makes the code easier to read (more understandable)</a:t>
            </a:r>
          </a:p>
          <a:p>
            <a:pPr lvl="1"/>
            <a:r>
              <a:rPr lang="en-US"/>
              <a:t>makes it much easier to change.</a:t>
            </a:r>
          </a:p>
          <a:p>
            <a:r>
              <a:rPr lang="en-US"/>
              <a:t>CSS variables can have a global or local scope.</a:t>
            </a:r>
          </a:p>
          <a:p>
            <a:pPr lvl="1"/>
            <a:r>
              <a:rPr lang="en-US"/>
              <a:t>Global variables can be accessed/used through the entire document.</a:t>
            </a:r>
          </a:p>
          <a:p>
            <a:pPr lvl="2"/>
            <a:r>
              <a:rPr lang="en-US"/>
              <a:t>To create a variable with global scope, declare it inside the </a:t>
            </a:r>
            <a:r>
              <a:rPr lang="en-US" b="1"/>
              <a:t>:root </a:t>
            </a:r>
            <a:r>
              <a:rPr lang="en-US"/>
              <a:t>selector. The :root selector matches the document's root element.</a:t>
            </a:r>
          </a:p>
          <a:p>
            <a:pPr lvl="1"/>
            <a:r>
              <a:rPr lang="en-US"/>
              <a:t>local variables can be used only inside the selector where it is declared.</a:t>
            </a:r>
          </a:p>
          <a:p>
            <a:pPr lvl="2"/>
            <a:r>
              <a:rPr lang="en-US"/>
              <a:t>To create a variable with local scope, declare it inside the selector that is going to use it.</a:t>
            </a:r>
          </a:p>
          <a:p>
            <a:r>
              <a:rPr lang="en-US"/>
              <a:t>We can use </a:t>
            </a:r>
            <a:r>
              <a:rPr lang="en-US" b="1" err="1"/>
              <a:t>var()</a:t>
            </a:r>
            <a:r>
              <a:rPr lang="en-US"/>
              <a:t> function in order to access the variable set in the css.</a:t>
            </a:r>
          </a:p>
        </p:txBody>
      </p:sp>
    </p:spTree>
    <p:extLst>
      <p:ext uri="{BB962C8B-B14F-4D97-AF65-F5344CB8AC3E}">
        <p14:creationId xmlns="" xmlns:p14="http://schemas.microsoft.com/office/powerpoint/2010/main" val="26032103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CSS Variables (Example)</a:t>
            </a:r>
          </a:p>
        </p:txBody>
      </p:sp>
      <p:sp>
        <p:nvSpPr>
          <p:cNvPr id="4" name="TextBox 3"/>
          <p:cNvSpPr txBox="1"/>
          <p:nvPr/>
        </p:nvSpPr>
        <p:spPr>
          <a:xfrm>
            <a:off x="633369" y="1087710"/>
            <a:ext cx="4267200" cy="2308324"/>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solidFill>
                  <a:srgbClr val="800000"/>
                </a:solidFill>
                <a:latin typeface="Consolas" panose="020B0609020204030204" pitchFamily="49" charset="0"/>
              </a:rPr>
              <a:t>&lt;p&gt;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Hello World</a:t>
            </a:r>
          </a:p>
          <a:p>
            <a:r>
              <a:rPr lang="en-US">
                <a:solidFill>
                  <a:srgbClr val="800000"/>
                </a:solidFill>
                <a:latin typeface="Consolas" panose="020B0609020204030204" pitchFamily="49" charset="0"/>
              </a:rPr>
              <a:t>&lt;/p&gt;</a:t>
            </a:r>
            <a:r>
              <a:rPr lang="en-US">
                <a:solidFill>
                  <a:srgbClr val="000000"/>
                </a:solidFill>
                <a:latin typeface="Consolas" panose="020B0609020204030204" pitchFamily="49" charset="0"/>
              </a:rPr>
              <a:t> </a:t>
            </a:r>
          </a:p>
          <a:p>
            <a:r>
              <a:rPr lang="en-US">
                <a:solidFill>
                  <a:srgbClr val="800000"/>
                </a:solidFill>
                <a:latin typeface="Consolas" panose="020B0609020204030204" pitchFamily="49" charset="0"/>
              </a:rPr>
              <a:t>&lt;div&gt;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How are you?</a:t>
            </a:r>
          </a:p>
          <a:p>
            <a:r>
              <a:rPr lang="en-US">
                <a:solidFill>
                  <a:srgbClr val="800000"/>
                </a:solidFill>
                <a:latin typeface="Consolas" panose="020B0609020204030204" pitchFamily="49" charset="0"/>
              </a:rPr>
              <a:t>&lt;/div&gt;</a:t>
            </a:r>
            <a:endParaRPr lang="en-US" b="0">
              <a:solidFill>
                <a:srgbClr val="000000"/>
              </a:solidFill>
              <a:effectLst/>
              <a:latin typeface="Consolas" panose="020B0609020204030204" pitchFamily="49" charset="0"/>
            </a:endParaRPr>
          </a:p>
        </p:txBody>
      </p:sp>
      <p:sp>
        <p:nvSpPr>
          <p:cNvPr id="5" name="TextBox 4"/>
          <p:cNvSpPr txBox="1"/>
          <p:nvPr/>
        </p:nvSpPr>
        <p:spPr>
          <a:xfrm>
            <a:off x="5581720" y="1087710"/>
            <a:ext cx="6003477" cy="369331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:root</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--myFavColor</a:t>
            </a:r>
            <a:r>
              <a:rPr lang="en-US">
                <a:solidFill>
                  <a:srgbClr val="000000"/>
                </a:solidFill>
                <a:latin typeface="Consolas" panose="020B0609020204030204" pitchFamily="49" charset="0"/>
              </a:rPr>
              <a:t> : </a:t>
            </a:r>
            <a:r>
              <a:rPr lang="en-US">
                <a:solidFill>
                  <a:srgbClr val="0451A5"/>
                </a:solidFill>
                <a:latin typeface="Consolas" panose="020B0609020204030204" pitchFamily="49" charset="0"/>
              </a:rPr>
              <a:t>orange</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--myNextFacColor</a:t>
            </a:r>
            <a:r>
              <a:rPr lang="en-US">
                <a:solidFill>
                  <a:srgbClr val="000000"/>
                </a:solidFill>
                <a:latin typeface="Consolas" panose="020B0609020204030204" pitchFamily="49" charset="0"/>
              </a:rPr>
              <a:t> : </a:t>
            </a:r>
            <a:r>
              <a:rPr lang="en-US">
                <a:solidFill>
                  <a:srgbClr val="0451A5"/>
                </a:solidFill>
                <a:latin typeface="Consolas" panose="020B0609020204030204" pitchFamily="49" charset="0"/>
              </a:rPr>
              <a:t>green</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p</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var(--myFavColor);</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 var(--myNextFacColor);</a:t>
            </a:r>
          </a:p>
          <a:p>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div</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var(--myNextFacColor);</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 var(--myFavColor);</a:t>
            </a:r>
          </a:p>
          <a:p>
            <a:r>
              <a:rPr lang="en-US">
                <a:solidFill>
                  <a:srgbClr val="000000"/>
                </a:solidFill>
                <a:latin typeface="Consolas" panose="020B0609020204030204" pitchFamily="49" charset="0"/>
              </a:rPr>
              <a:t>}</a:t>
            </a:r>
          </a:p>
        </p:txBody>
      </p:sp>
    </p:spTree>
    <p:extLst>
      <p:ext uri="{BB962C8B-B14F-4D97-AF65-F5344CB8AC3E}">
        <p14:creationId xmlns="" xmlns:p14="http://schemas.microsoft.com/office/powerpoint/2010/main" val="141156297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Queries</a:t>
            </a:r>
          </a:p>
        </p:txBody>
      </p:sp>
      <p:sp>
        <p:nvSpPr>
          <p:cNvPr id="3" name="Content Placeholder 2"/>
          <p:cNvSpPr>
            <a:spLocks noGrp="1"/>
          </p:cNvSpPr>
          <p:nvPr>
            <p:ph idx="1"/>
          </p:nvPr>
        </p:nvSpPr>
        <p:spPr/>
        <p:txBody>
          <a:bodyPr/>
          <a:lstStyle/>
          <a:p>
            <a:r>
              <a:rPr lang="en-US"/>
              <a:t>Media queries are a way to target browser by certain characteristics, features, and user preferences, then apply styles or run other code based on those things.</a:t>
            </a:r>
          </a:p>
          <a:p>
            <a:r>
              <a:rPr lang="en-US"/>
              <a:t>Perhaps the most common media queries in the world are those that target particular viewport ranges and apply custom styles, which is the whole idea of responsive design.</a:t>
            </a:r>
          </a:p>
          <a:p>
            <a:r>
              <a:rPr lang="en-US"/>
              <a:t>General syntax for the media queries in CSS is,</a:t>
            </a:r>
          </a:p>
          <a:p>
            <a:endParaRPr lang="en-US"/>
          </a:p>
          <a:p>
            <a:endParaRPr lang="en-US"/>
          </a:p>
          <a:p>
            <a:endParaRPr lang="en-US"/>
          </a:p>
          <a:p>
            <a:r>
              <a:rPr lang="en-US"/>
              <a:t>It consists of:</a:t>
            </a:r>
          </a:p>
          <a:p>
            <a:pPr lvl="1"/>
            <a:r>
              <a:rPr lang="en-US"/>
              <a:t>A </a:t>
            </a:r>
            <a:r>
              <a:rPr lang="en-US" b="1"/>
              <a:t>media type</a:t>
            </a:r>
            <a:r>
              <a:rPr lang="en-US"/>
              <a:t>, which tells the browser what kind of media this code is for (e.g. print, screen etc…).</a:t>
            </a:r>
          </a:p>
          <a:p>
            <a:pPr lvl="1"/>
            <a:r>
              <a:rPr lang="en-US"/>
              <a:t>A </a:t>
            </a:r>
            <a:r>
              <a:rPr lang="en-US" b="1"/>
              <a:t>media feature</a:t>
            </a:r>
            <a:r>
              <a:rPr lang="en-US"/>
              <a:t>, which is a rule, or test that must be passed for the contained CSS to be applied.</a:t>
            </a:r>
          </a:p>
          <a:p>
            <a:pPr lvl="1"/>
            <a:r>
              <a:rPr lang="en-US"/>
              <a:t>A set of CSS rules that will be applied if the test passes and the media type is correct.</a:t>
            </a:r>
          </a:p>
          <a:p>
            <a:endParaRPr lang="en-US"/>
          </a:p>
        </p:txBody>
      </p:sp>
      <p:sp>
        <p:nvSpPr>
          <p:cNvPr id="4" name="TextBox 3"/>
          <p:cNvSpPr txBox="1"/>
          <p:nvPr/>
        </p:nvSpPr>
        <p:spPr>
          <a:xfrm>
            <a:off x="506381" y="2899170"/>
            <a:ext cx="6003477" cy="1200329"/>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Syntax</a:t>
            </a:r>
          </a:p>
          <a:p>
            <a:r>
              <a:rPr lang="en-US">
                <a:solidFill>
                  <a:srgbClr val="0000FF"/>
                </a:solidFill>
                <a:latin typeface="Consolas" panose="020B0609020204030204" pitchFamily="49" charset="0"/>
              </a:rPr>
              <a:t>@media</a:t>
            </a:r>
            <a:r>
              <a:rPr lang="en-US">
                <a:solidFill>
                  <a:srgbClr val="000000"/>
                </a:solidFill>
                <a:latin typeface="Consolas" panose="020B0609020204030204" pitchFamily="49" charset="0"/>
              </a:rPr>
              <a:t> [media-type] ([media-feature]) {</a:t>
            </a:r>
          </a:p>
          <a:p>
            <a:r>
              <a:rPr lang="en-US">
                <a:solidFill>
                  <a:srgbClr val="000000"/>
                </a:solidFill>
                <a:latin typeface="Consolas" panose="020B0609020204030204" pitchFamily="49" charset="0"/>
              </a:rPr>
              <a:t>    </a:t>
            </a:r>
            <a:r>
              <a:rPr lang="en-US">
                <a:solidFill>
                  <a:srgbClr val="008000"/>
                </a:solidFill>
                <a:latin typeface="Consolas" panose="020B0609020204030204" pitchFamily="49" charset="0"/>
              </a:rPr>
              <a:t>/* Styles! */</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a:t>
            </a:r>
          </a:p>
        </p:txBody>
      </p:sp>
    </p:spTree>
    <p:extLst>
      <p:ext uri="{BB962C8B-B14F-4D97-AF65-F5344CB8AC3E}">
        <p14:creationId xmlns="" xmlns:p14="http://schemas.microsoft.com/office/powerpoint/2010/main" val="134330292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Query (Cont.)</a:t>
            </a:r>
          </a:p>
        </p:txBody>
      </p:sp>
      <p:sp>
        <p:nvSpPr>
          <p:cNvPr id="3" name="Content Placeholder 2"/>
          <p:cNvSpPr>
            <a:spLocks noGrp="1"/>
          </p:cNvSpPr>
          <p:nvPr>
            <p:ph idx="1"/>
          </p:nvPr>
        </p:nvSpPr>
        <p:spPr/>
        <p:txBody>
          <a:bodyPr/>
          <a:lstStyle/>
          <a:p>
            <a:r>
              <a:rPr lang="en-US"/>
              <a:t>Media Types:</a:t>
            </a:r>
          </a:p>
          <a:p>
            <a:pPr lvl="1"/>
            <a:r>
              <a:rPr lang="en-US"/>
              <a:t>all</a:t>
            </a:r>
          </a:p>
          <a:p>
            <a:pPr lvl="1"/>
            <a:r>
              <a:rPr lang="en-US"/>
              <a:t>print</a:t>
            </a:r>
          </a:p>
          <a:p>
            <a:pPr lvl="1"/>
            <a:r>
              <a:rPr lang="en-US"/>
              <a:t>screen</a:t>
            </a:r>
          </a:p>
          <a:p>
            <a:pPr lvl="1"/>
            <a:r>
              <a:rPr lang="en-US"/>
              <a:t>speech</a:t>
            </a:r>
          </a:p>
          <a:p>
            <a:r>
              <a:rPr lang="en-US"/>
              <a:t>Media Features:</a:t>
            </a:r>
          </a:p>
          <a:p>
            <a:pPr lvl="1"/>
            <a:r>
              <a:rPr lang="en-US"/>
              <a:t>width &amp; height</a:t>
            </a:r>
          </a:p>
          <a:p>
            <a:pPr lvl="1"/>
            <a:r>
              <a:rPr lang="en-US"/>
              <a:t>min-width, min-height, max-width &amp; max-height </a:t>
            </a:r>
          </a:p>
          <a:p>
            <a:pPr lvl="1"/>
            <a:r>
              <a:rPr lang="en-US"/>
              <a:t>orientation</a:t>
            </a:r>
          </a:p>
          <a:p>
            <a:r>
              <a:rPr lang="en-US"/>
              <a:t>The viewport meta tag:</a:t>
            </a:r>
          </a:p>
          <a:p>
            <a:pPr marL="544512" lvl="1" indent="0">
              <a:buNone/>
            </a:pPr>
            <a:r>
              <a:rPr lang="en-US" sz="2200">
                <a:solidFill>
                  <a:srgbClr val="800000"/>
                </a:solidFill>
                <a:latin typeface="Consolas" panose="020B0609020204030204" pitchFamily="49" charset="0"/>
              </a:rPr>
              <a:t>&lt;meta</a:t>
            </a:r>
            <a:r>
              <a:rPr lang="en-US" sz="2200">
                <a:solidFill>
                  <a:srgbClr val="000000"/>
                </a:solidFill>
                <a:latin typeface="Consolas" panose="020B0609020204030204" pitchFamily="49" charset="0"/>
              </a:rPr>
              <a:t> </a:t>
            </a:r>
            <a:r>
              <a:rPr lang="en-US" sz="2200">
                <a:solidFill>
                  <a:srgbClr val="FF0000"/>
                </a:solidFill>
                <a:latin typeface="Consolas" panose="020B0609020204030204" pitchFamily="49" charset="0"/>
              </a:rPr>
              <a:t>name</a:t>
            </a:r>
            <a:r>
              <a:rPr lang="en-US" sz="2200">
                <a:solidFill>
                  <a:srgbClr val="000000"/>
                </a:solidFill>
                <a:latin typeface="Consolas" panose="020B0609020204030204" pitchFamily="49" charset="0"/>
              </a:rPr>
              <a:t>=</a:t>
            </a:r>
            <a:r>
              <a:rPr lang="en-US" sz="2200">
                <a:solidFill>
                  <a:srgbClr val="0000FF"/>
                </a:solidFill>
                <a:latin typeface="Consolas" panose="020B0609020204030204" pitchFamily="49" charset="0"/>
              </a:rPr>
              <a:t>"viewport"</a:t>
            </a:r>
            <a:r>
              <a:rPr lang="en-US" sz="2200">
                <a:solidFill>
                  <a:srgbClr val="000000"/>
                </a:solidFill>
                <a:latin typeface="Consolas" panose="020B0609020204030204" pitchFamily="49" charset="0"/>
              </a:rPr>
              <a:t> </a:t>
            </a:r>
            <a:r>
              <a:rPr lang="en-US" sz="2200">
                <a:solidFill>
                  <a:srgbClr val="FF0000"/>
                </a:solidFill>
                <a:latin typeface="Consolas" panose="020B0609020204030204" pitchFamily="49" charset="0"/>
              </a:rPr>
              <a:t>content</a:t>
            </a:r>
            <a:r>
              <a:rPr lang="en-US" sz="2200">
                <a:solidFill>
                  <a:srgbClr val="000000"/>
                </a:solidFill>
                <a:latin typeface="Consolas" panose="020B0609020204030204" pitchFamily="49" charset="0"/>
              </a:rPr>
              <a:t>=</a:t>
            </a:r>
            <a:r>
              <a:rPr lang="en-US" sz="2200">
                <a:solidFill>
                  <a:srgbClr val="0000FF"/>
                </a:solidFill>
                <a:latin typeface="Consolas" panose="020B0609020204030204" pitchFamily="49" charset="0"/>
              </a:rPr>
              <a:t>"width=device-width, initial-scale=1.0"</a:t>
            </a:r>
            <a:r>
              <a:rPr lang="en-US" sz="2200">
                <a:solidFill>
                  <a:srgbClr val="800000"/>
                </a:solidFill>
                <a:latin typeface="Consolas" panose="020B0609020204030204" pitchFamily="49" charset="0"/>
              </a:rPr>
              <a:t>&gt;</a:t>
            </a:r>
            <a:endParaRPr lang="en-US" sz="2200">
              <a:solidFill>
                <a:srgbClr val="000000"/>
              </a:solidFill>
              <a:latin typeface="Consolas" panose="020B0609020204030204" pitchFamily="49" charset="0"/>
            </a:endParaRPr>
          </a:p>
          <a:p>
            <a:pPr lvl="1"/>
            <a:r>
              <a:rPr lang="en-US"/>
              <a:t>This is needed because by default, most mobile browsers lie about their viewport width. </a:t>
            </a:r>
          </a:p>
          <a:p>
            <a:pPr lvl="1"/>
            <a:r>
              <a:rPr lang="en-US"/>
              <a:t>Non-responsive sites commonly look really bad when rendered in a narrow viewport, so mobile browsers usually render the site with a viewport width wider than the real device width by default (usually 960 pixels), and then shrink the rendered result so that it fits in the display.</a:t>
            </a:r>
          </a:p>
        </p:txBody>
      </p:sp>
    </p:spTree>
    <p:extLst>
      <p:ext uri="{BB962C8B-B14F-4D97-AF65-F5344CB8AC3E}">
        <p14:creationId xmlns="" xmlns:p14="http://schemas.microsoft.com/office/powerpoint/2010/main" val="261047233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Query (Example)</a:t>
            </a:r>
          </a:p>
        </p:txBody>
      </p:sp>
      <p:sp>
        <p:nvSpPr>
          <p:cNvPr id="4" name="TextBox 3"/>
          <p:cNvSpPr txBox="1"/>
          <p:nvPr/>
        </p:nvSpPr>
        <p:spPr>
          <a:xfrm>
            <a:off x="7368253" y="871912"/>
            <a:ext cx="4267200" cy="2585323"/>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HTML</a:t>
            </a:r>
          </a:p>
          <a:p>
            <a:pPr algn="ctr"/>
            <a:endParaRPr lang="en-US" b="1">
              <a:solidFill>
                <a:srgbClr val="E40524"/>
              </a:solidFill>
            </a:endParaRPr>
          </a:p>
          <a:p>
            <a:r>
              <a:rPr lang="en-US">
                <a:solidFill>
                  <a:srgbClr val="800000"/>
                </a:solidFill>
                <a:latin typeface="Consolas" panose="020B0609020204030204" pitchFamily="49" charset="0"/>
              </a:rPr>
              <a:t>&lt;div</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id</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"div1"</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Hello</a:t>
            </a:r>
          </a:p>
          <a:p>
            <a:r>
              <a:rPr lang="en-US">
                <a:solidFill>
                  <a:srgbClr val="800000"/>
                </a:solidFill>
                <a:latin typeface="Consolas" panose="020B0609020204030204" pitchFamily="49" charset="0"/>
              </a:rPr>
              <a:t>&lt;/div&gt;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a:r>
            <a:br>
              <a:rPr lang="en-US">
                <a:solidFill>
                  <a:srgbClr val="000000"/>
                </a:solidFill>
                <a:latin typeface="Consolas" panose="020B0609020204030204" pitchFamily="49" charset="0"/>
              </a:rPr>
            </a:br>
            <a:r>
              <a:rPr lang="en-US">
                <a:solidFill>
                  <a:srgbClr val="800000"/>
                </a:solidFill>
                <a:latin typeface="Consolas" panose="020B0609020204030204" pitchFamily="49" charset="0"/>
              </a:rPr>
              <a:t>&lt;div</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id</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"div2"</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r>
              <a:rPr lang="en-US">
                <a:solidFill>
                  <a:srgbClr val="000000"/>
                </a:solidFill>
                <a:latin typeface="Consolas" panose="020B0609020204030204" pitchFamily="49" charset="0"/>
              </a:rPr>
              <a:t>    World</a:t>
            </a:r>
          </a:p>
          <a:p>
            <a:r>
              <a:rPr lang="en-US">
                <a:solidFill>
                  <a:srgbClr val="800000"/>
                </a:solidFill>
                <a:latin typeface="Consolas" panose="020B0609020204030204" pitchFamily="49" charset="0"/>
              </a:rPr>
              <a:t>&lt;/div&gt;</a:t>
            </a:r>
            <a:endParaRPr lang="en-US">
              <a:solidFill>
                <a:srgbClr val="000000"/>
              </a:solidFill>
              <a:latin typeface="Consolas" panose="020B0609020204030204" pitchFamily="49" charset="0"/>
            </a:endParaRPr>
          </a:p>
        </p:txBody>
      </p:sp>
      <p:sp>
        <p:nvSpPr>
          <p:cNvPr id="5" name="TextBox 4"/>
          <p:cNvSpPr txBox="1"/>
          <p:nvPr/>
        </p:nvSpPr>
        <p:spPr>
          <a:xfrm>
            <a:off x="594852" y="871912"/>
            <a:ext cx="6003477" cy="535531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800000"/>
                </a:solidFill>
                <a:latin typeface="Consolas" panose="020B0609020204030204" pitchFamily="49" charset="0"/>
              </a:rPr>
              <a:t>#div1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red</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50%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float</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left</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p>
          <a:p>
            <a:r>
              <a:rPr lang="en-US">
                <a:solidFill>
                  <a:srgbClr val="800000"/>
                </a:solidFill>
                <a:latin typeface="Consolas" panose="020B0609020204030204" pitchFamily="49" charset="0"/>
              </a:rPr>
              <a:t>#div2</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background-color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yellow</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50%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float</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left</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a:t>
            </a:r>
            <a:br>
              <a:rPr lang="en-US">
                <a:solidFill>
                  <a:srgbClr val="000000"/>
                </a:solidFill>
                <a:latin typeface="Consolas" panose="020B0609020204030204" pitchFamily="49" charset="0"/>
              </a:rPr>
            </a:br>
            <a:r>
              <a:rPr lang="en-US">
                <a:solidFill>
                  <a:srgbClr val="0000FF"/>
                </a:solidFill>
                <a:latin typeface="Consolas" panose="020B0609020204030204" pitchFamily="49" charset="0"/>
              </a:rPr>
              <a:t>@media</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max-width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600px</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#div1</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100%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#div2</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100%</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sp>
        <p:nvSpPr>
          <p:cNvPr id="6" name="TextBox 5"/>
          <p:cNvSpPr txBox="1"/>
          <p:nvPr/>
        </p:nvSpPr>
        <p:spPr>
          <a:xfrm>
            <a:off x="6598329" y="3617946"/>
            <a:ext cx="5631670" cy="1200329"/>
          </a:xfrm>
          <a:prstGeom prst="rect">
            <a:avLst/>
          </a:prstGeom>
          <a:noFill/>
        </p:spPr>
        <p:txBody>
          <a:bodyPr wrap="none" rtlCol="0">
            <a:spAutoFit/>
          </a:bodyPr>
          <a:lstStyle/>
          <a:p>
            <a:r>
              <a:rPr lang="en-US"/>
              <a:t>Note: you have to add viewport meta tag in the head section</a:t>
            </a:r>
          </a:p>
          <a:p>
            <a:r>
              <a:rPr lang="en-US">
                <a:solidFill>
                  <a:srgbClr val="800000"/>
                </a:solidFill>
                <a:latin typeface="Consolas" panose="020B0609020204030204" pitchFamily="49" charset="0"/>
              </a:rPr>
              <a:t>&lt;meta</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name</a:t>
            </a:r>
            <a:r>
              <a:rPr lang="en-US">
                <a:solidFill>
                  <a:srgbClr val="000000"/>
                </a:solidFill>
                <a:latin typeface="Consolas" panose="020B0609020204030204" pitchFamily="49" charset="0"/>
              </a:rPr>
              <a:t>=</a:t>
            </a:r>
            <a:r>
              <a:rPr lang="en-US">
                <a:solidFill>
                  <a:srgbClr val="0000FF"/>
                </a:solidFill>
                <a:latin typeface="Consolas" panose="020B0609020204030204" pitchFamily="49" charset="0"/>
              </a:rPr>
              <a:t>"viewport"</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content</a:t>
            </a:r>
            <a:r>
              <a:rPr lang="en-US">
                <a:solidFill>
                  <a:srgbClr val="000000"/>
                </a:solidFill>
                <a:latin typeface="Consolas" panose="020B0609020204030204" pitchFamily="49" charset="0"/>
              </a:rPr>
              <a:t>=</a:t>
            </a:r>
          </a:p>
          <a:p>
            <a:r>
              <a:rPr lang="en-US">
                <a:solidFill>
                  <a:srgbClr val="0000FF"/>
                </a:solidFill>
                <a:latin typeface="Consolas" panose="020B0609020204030204" pitchFamily="49" charset="0"/>
              </a:rPr>
              <a:t>"width=device-width, initial-scale=1.0"</a:t>
            </a:r>
            <a:r>
              <a:rPr lang="en-US">
                <a:solidFill>
                  <a:srgbClr val="800000"/>
                </a:solidFill>
                <a:latin typeface="Consolas" panose="020B0609020204030204" pitchFamily="49" charset="0"/>
              </a:rPr>
              <a:t>&gt;</a:t>
            </a:r>
            <a:endParaRPr lang="en-US">
              <a:solidFill>
                <a:srgbClr val="000000"/>
              </a:solidFill>
              <a:latin typeface="Consolas" panose="020B0609020204030204" pitchFamily="49" charset="0"/>
            </a:endParaRPr>
          </a:p>
          <a:p>
            <a:endParaRPr lang="en-US">
              <a:solidFill>
                <a:srgbClr val="000000"/>
              </a:solidFill>
              <a:latin typeface="Consolas" panose="020B0609020204030204" pitchFamily="49" charset="0"/>
            </a:endParaRPr>
          </a:p>
        </p:txBody>
      </p:sp>
    </p:spTree>
    <p:extLst>
      <p:ext uri="{BB962C8B-B14F-4D97-AF65-F5344CB8AC3E}">
        <p14:creationId xmlns="" xmlns:p14="http://schemas.microsoft.com/office/powerpoint/2010/main" val="351853392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Media Query (cont.)</a:t>
            </a:r>
          </a:p>
        </p:txBody>
      </p:sp>
      <p:sp>
        <p:nvSpPr>
          <p:cNvPr id="3" name="Content Placeholder 2"/>
          <p:cNvSpPr>
            <a:spLocks noGrp="1"/>
          </p:cNvSpPr>
          <p:nvPr>
            <p:ph idx="1"/>
          </p:nvPr>
        </p:nvSpPr>
        <p:spPr/>
        <p:txBody>
          <a:bodyPr/>
          <a:lstStyle/>
          <a:p>
            <a:r>
              <a:rPr lang="en-US"/>
              <a:t>We can also use </a:t>
            </a:r>
            <a:r>
              <a:rPr lang="en-US" b="1"/>
              <a:t>and/or </a:t>
            </a:r>
            <a:r>
              <a:rPr lang="en-US"/>
              <a:t>logic in media query, for example</a:t>
            </a:r>
          </a:p>
          <a:p>
            <a:pPr lvl="1"/>
            <a:r>
              <a:rPr lang="en-US"/>
              <a:t>We can use </a:t>
            </a:r>
            <a:r>
              <a:rPr lang="en-US" b="1"/>
              <a:t>and</a:t>
            </a:r>
            <a:r>
              <a:rPr lang="en-US"/>
              <a:t> as a separator if we want two condition to satisfy before applying the CSS.</a:t>
            </a:r>
          </a:p>
          <a:p>
            <a:pPr lvl="1"/>
            <a:endParaRPr lang="en-US"/>
          </a:p>
          <a:p>
            <a:pPr lvl="1"/>
            <a:endParaRPr lang="en-US"/>
          </a:p>
          <a:p>
            <a:pPr lvl="1"/>
            <a:endParaRPr lang="en-US"/>
          </a:p>
          <a:p>
            <a:pPr lvl="1"/>
            <a:endParaRPr lang="en-US"/>
          </a:p>
          <a:p>
            <a:pPr lvl="1"/>
            <a:endParaRPr lang="en-US"/>
          </a:p>
          <a:p>
            <a:pPr lvl="1"/>
            <a:endParaRPr lang="en-US"/>
          </a:p>
          <a:p>
            <a:pPr lvl="1"/>
            <a:r>
              <a:rPr lang="en-US"/>
              <a:t>We can use </a:t>
            </a:r>
            <a:r>
              <a:rPr lang="en-US" b="1"/>
              <a:t>, </a:t>
            </a:r>
            <a:r>
              <a:rPr lang="en-US"/>
              <a:t>(comma) as a separator if we want anyone of the condition to satisfy before applying the CSS.</a:t>
            </a:r>
          </a:p>
        </p:txBody>
      </p:sp>
      <p:sp>
        <p:nvSpPr>
          <p:cNvPr id="4" name="TextBox 3"/>
          <p:cNvSpPr txBox="1"/>
          <p:nvPr/>
        </p:nvSpPr>
        <p:spPr>
          <a:xfrm>
            <a:off x="1077452" y="1611883"/>
            <a:ext cx="8701549"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dirty="0">
                <a:solidFill>
                  <a:srgbClr val="E40524"/>
                </a:solidFill>
              </a:rPr>
              <a:t>CSS</a:t>
            </a:r>
          </a:p>
          <a:p>
            <a:r>
              <a:rPr lang="en-US" dirty="0">
                <a:solidFill>
                  <a:srgbClr val="0000FF"/>
                </a:solidFill>
                <a:latin typeface="Consolas" panose="020B0609020204030204" pitchFamily="49" charset="0"/>
              </a:rPr>
              <a:t>@media</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screen</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min-width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600px</a:t>
            </a:r>
            <a:r>
              <a:rPr lang="en-US" dirty="0">
                <a:solidFill>
                  <a:srgbClr val="000000"/>
                </a:solidFill>
                <a:latin typeface="Consolas" panose="020B0609020204030204" pitchFamily="49" charset="0"/>
              </a:rPr>
              <a:t>) and (</a:t>
            </a:r>
            <a:r>
              <a:rPr lang="en-US" dirty="0">
                <a:solidFill>
                  <a:srgbClr val="FF0000"/>
                </a:solidFill>
                <a:latin typeface="Consolas" panose="020B0609020204030204" pitchFamily="49" charset="0"/>
              </a:rPr>
              <a:t>max-width</a:t>
            </a:r>
            <a:r>
              <a:rPr lang="en-US" dirty="0">
                <a:solidFill>
                  <a:srgbClr val="000000"/>
                </a:solidFill>
                <a:latin typeface="Consolas" panose="020B0609020204030204" pitchFamily="49" charset="0"/>
              </a:rPr>
              <a:t>: </a:t>
            </a:r>
            <a:r>
              <a:rPr lang="en-US" dirty="0">
                <a:solidFill>
                  <a:srgbClr val="098658"/>
                </a:solidFill>
                <a:latin typeface="Consolas" panose="020B0609020204030204" pitchFamily="49" charset="0"/>
              </a:rPr>
              <a:t>900px</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800000"/>
                </a:solidFill>
                <a:latin typeface="Consolas" panose="020B0609020204030204" pitchFamily="49" charset="0"/>
              </a:rPr>
              <a:t>body</a:t>
            </a:r>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        </a:t>
            </a:r>
            <a:r>
              <a:rPr lang="en-US" dirty="0">
                <a:solidFill>
                  <a:srgbClr val="FF0000"/>
                </a:solidFill>
                <a:latin typeface="Consolas" panose="020B0609020204030204" pitchFamily="49" charset="0"/>
              </a:rPr>
              <a:t>color</a:t>
            </a:r>
            <a:r>
              <a:rPr lang="en-US" dirty="0">
                <a:solidFill>
                  <a:srgbClr val="000000"/>
                </a:solidFill>
                <a:latin typeface="Consolas" panose="020B0609020204030204" pitchFamily="49" charset="0"/>
              </a:rPr>
              <a:t>: </a:t>
            </a:r>
            <a:r>
              <a:rPr lang="en-US" dirty="0">
                <a:solidFill>
                  <a:srgbClr val="0451A5"/>
                </a:solidFill>
                <a:latin typeface="Consolas" panose="020B0609020204030204" pitchFamily="49" charset="0"/>
              </a:rPr>
              <a:t>blue</a:t>
            </a:r>
            <a:r>
              <a:rPr lang="en-US" dirty="0">
                <a:solidFill>
                  <a:srgbClr val="000000"/>
                </a:solidFill>
                <a:latin typeface="Consolas" panose="020B0609020204030204" pitchFamily="49" charset="0"/>
              </a:rPr>
              <a:t>;</a:t>
            </a:r>
          </a:p>
          <a:p>
            <a:r>
              <a:rPr lang="en-US" dirty="0">
                <a:solidFill>
                  <a:srgbClr val="000000"/>
                </a:solidFill>
                <a:latin typeface="Consolas" panose="020B0609020204030204" pitchFamily="49" charset="0"/>
              </a:rPr>
              <a:t>    }</a:t>
            </a:r>
          </a:p>
          <a:p>
            <a:r>
              <a:rPr lang="en-US" dirty="0">
                <a:solidFill>
                  <a:srgbClr val="000000"/>
                </a:solidFill>
                <a:latin typeface="Consolas" panose="020B0609020204030204" pitchFamily="49" charset="0"/>
              </a:rPr>
              <a:t>}</a:t>
            </a:r>
            <a:endParaRPr lang="en-US" b="0" dirty="0">
              <a:solidFill>
                <a:srgbClr val="000000"/>
              </a:solidFill>
              <a:effectLst/>
              <a:latin typeface="Consolas" panose="020B0609020204030204" pitchFamily="49" charset="0"/>
            </a:endParaRPr>
          </a:p>
        </p:txBody>
      </p:sp>
      <p:sp>
        <p:nvSpPr>
          <p:cNvPr id="5" name="TextBox 4"/>
          <p:cNvSpPr txBox="1"/>
          <p:nvPr/>
        </p:nvSpPr>
        <p:spPr>
          <a:xfrm>
            <a:off x="1077453" y="4032946"/>
            <a:ext cx="8701548" cy="1754326"/>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0000FF"/>
                </a:solidFill>
                <a:latin typeface="Consolas" panose="020B0609020204030204" pitchFamily="49" charset="0"/>
              </a:rPr>
              <a:t>@media</a:t>
            </a:r>
            <a:r>
              <a:rPr lang="en-US">
                <a:solidFill>
                  <a:srgbClr val="0451A5"/>
                </a:solidFill>
                <a:latin typeface="Consolas" panose="020B0609020204030204" pitchFamily="49" charset="0"/>
              </a:rPr>
              <a:t> </a:t>
            </a:r>
            <a:r>
              <a:rPr lang="en-US">
                <a:solidFill>
                  <a:srgbClr val="000000"/>
                </a:solidFill>
                <a:latin typeface="Consolas" panose="020B0609020204030204" pitchFamily="49" charset="0"/>
              </a:rPr>
              <a:t>(</a:t>
            </a:r>
            <a:r>
              <a:rPr lang="en-US">
                <a:solidFill>
                  <a:srgbClr val="FF0000"/>
                </a:solidFill>
                <a:latin typeface="Consolas" panose="020B0609020204030204" pitchFamily="49" charset="0"/>
              </a:rPr>
              <a:t>min-width</a:t>
            </a:r>
            <a:r>
              <a:rPr lang="en-US">
                <a:solidFill>
                  <a:srgbClr val="000000"/>
                </a:solidFill>
                <a:latin typeface="Consolas" panose="020B0609020204030204" pitchFamily="49" charset="0"/>
              </a:rPr>
              <a:t>: </a:t>
            </a:r>
            <a:r>
              <a:rPr lang="en-US">
                <a:solidFill>
                  <a:srgbClr val="098658"/>
                </a:solidFill>
                <a:latin typeface="Consolas" panose="020B0609020204030204" pitchFamily="49" charset="0"/>
              </a:rPr>
              <a:t>600px</a:t>
            </a:r>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orientation</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landscape</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a:t>
            </a:r>
            <a:r>
              <a:rPr lang="en-US">
                <a:solidFill>
                  <a:srgbClr val="800000"/>
                </a:solidFill>
                <a:latin typeface="Consolas" panose="020B0609020204030204" pitchFamily="49" charset="0"/>
              </a:rPr>
              <a:t>body</a:t>
            </a:r>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        </a:t>
            </a:r>
            <a:r>
              <a:rPr lang="en-US">
                <a:solidFill>
                  <a:srgbClr val="FF0000"/>
                </a:solidFill>
                <a:latin typeface="Consolas" panose="020B0609020204030204" pitchFamily="49" charset="0"/>
              </a:rPr>
              <a:t>color</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blue</a:t>
            </a:r>
            <a:r>
              <a:rPr lang="en-US">
                <a:solidFill>
                  <a:srgbClr val="000000"/>
                </a:solidFill>
                <a:latin typeface="Consolas" panose="020B0609020204030204" pitchFamily="49" charset="0"/>
              </a:rPr>
              <a:t>;</a:t>
            </a:r>
          </a:p>
          <a:p>
            <a:r>
              <a:rPr lang="en-US">
                <a:solidFill>
                  <a:srgbClr val="000000"/>
                </a:solidFill>
                <a:latin typeface="Consolas" panose="020B0609020204030204" pitchFamily="49" charset="0"/>
              </a:rPr>
              <a:t>    }</a:t>
            </a:r>
          </a:p>
          <a:p>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spTree>
    <p:extLst>
      <p:ext uri="{BB962C8B-B14F-4D97-AF65-F5344CB8AC3E}">
        <p14:creationId xmlns="" xmlns:p14="http://schemas.microsoft.com/office/powerpoint/2010/main" val="2799006666"/>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Wild Card Selectors</a:t>
            </a:r>
          </a:p>
        </p:txBody>
      </p:sp>
      <p:sp>
        <p:nvSpPr>
          <p:cNvPr id="3" name="Content Placeholder 2"/>
          <p:cNvSpPr>
            <a:spLocks noGrp="1"/>
          </p:cNvSpPr>
          <p:nvPr>
            <p:ph idx="1"/>
          </p:nvPr>
        </p:nvSpPr>
        <p:spPr/>
        <p:txBody>
          <a:bodyPr/>
          <a:lstStyle/>
          <a:p>
            <a:r>
              <a:rPr lang="en-US"/>
              <a:t>Wildcard selector is used to select multiple elements simultaneously. </a:t>
            </a:r>
          </a:p>
          <a:p>
            <a:r>
              <a:rPr lang="en-US"/>
              <a:t>It selects similar type of class name or attribute and apply CSS property.</a:t>
            </a:r>
          </a:p>
          <a:p>
            <a:r>
              <a:rPr lang="en-US"/>
              <a:t>Some of the wild card selector are,</a:t>
            </a:r>
          </a:p>
          <a:p>
            <a:pPr lvl="1"/>
            <a:r>
              <a:rPr lang="en-US" b="1"/>
              <a:t>[attribute*=”str”] Selector </a:t>
            </a:r>
            <a:r>
              <a:rPr lang="en-US" b="1">
                <a:solidFill>
                  <a:srgbClr val="00B0F0"/>
                </a:solidFill>
              </a:rPr>
              <a:t>( e.g. [class*="</a:t>
            </a:r>
            <a:r>
              <a:rPr lang="en-US" b="1" err="1">
                <a:solidFill>
                  <a:srgbClr val="00B0F0"/>
                </a:solidFill>
              </a:rPr>
              <a:t>str</a:t>
            </a:r>
            <a:r>
              <a:rPr lang="en-US" b="1">
                <a:solidFill>
                  <a:srgbClr val="00B0F0"/>
                </a:solidFill>
              </a:rPr>
              <a:t>"] )</a:t>
            </a:r>
          </a:p>
          <a:p>
            <a:pPr lvl="2"/>
            <a:r>
              <a:rPr lang="en-US"/>
              <a:t>It will select all the elements with the given attribute </a:t>
            </a:r>
            <a:r>
              <a:rPr lang="en-US" b="1"/>
              <a:t>containing</a:t>
            </a:r>
            <a:r>
              <a:rPr lang="en-US"/>
              <a:t> the str.</a:t>
            </a:r>
          </a:p>
          <a:p>
            <a:pPr lvl="1"/>
            <a:r>
              <a:rPr lang="en-US" b="1"/>
              <a:t>[attribute^=”str”] Selector </a:t>
            </a:r>
            <a:r>
              <a:rPr lang="en-US" b="1">
                <a:solidFill>
                  <a:srgbClr val="00B0F0"/>
                </a:solidFill>
              </a:rPr>
              <a:t>( e.g. [class^="str"] )</a:t>
            </a:r>
          </a:p>
          <a:p>
            <a:pPr lvl="2"/>
            <a:r>
              <a:rPr lang="en-US"/>
              <a:t>It will select all the elements with the given attribute </a:t>
            </a:r>
            <a:r>
              <a:rPr lang="en-US" b="1"/>
              <a:t>starts</a:t>
            </a:r>
            <a:r>
              <a:rPr lang="en-US"/>
              <a:t> with the str.</a:t>
            </a:r>
            <a:endParaRPr lang="en-US" b="1"/>
          </a:p>
          <a:p>
            <a:pPr lvl="1"/>
            <a:r>
              <a:rPr lang="en-US" b="1"/>
              <a:t>[attribute$=”str”] Selector </a:t>
            </a:r>
            <a:r>
              <a:rPr lang="en-US" b="1">
                <a:solidFill>
                  <a:srgbClr val="00B0F0"/>
                </a:solidFill>
              </a:rPr>
              <a:t>( e.g. [class$="</a:t>
            </a:r>
            <a:r>
              <a:rPr lang="en-US" b="1" err="1">
                <a:solidFill>
                  <a:srgbClr val="00B0F0"/>
                </a:solidFill>
              </a:rPr>
              <a:t>str"] </a:t>
            </a:r>
            <a:r>
              <a:rPr lang="en-US" b="1">
                <a:solidFill>
                  <a:srgbClr val="00B0F0"/>
                </a:solidFill>
              </a:rPr>
              <a:t>)</a:t>
            </a:r>
          </a:p>
          <a:p>
            <a:pPr lvl="2"/>
            <a:r>
              <a:rPr lang="en-US"/>
              <a:t>It will select all the elements with the given attribute </a:t>
            </a:r>
            <a:r>
              <a:rPr lang="en-US" b="1"/>
              <a:t>ends</a:t>
            </a:r>
            <a:r>
              <a:rPr lang="en-US"/>
              <a:t> with the str.</a:t>
            </a:r>
          </a:p>
        </p:txBody>
      </p:sp>
    </p:spTree>
    <p:extLst>
      <p:ext uri="{BB962C8B-B14F-4D97-AF65-F5344CB8AC3E}">
        <p14:creationId xmlns="" xmlns:p14="http://schemas.microsoft.com/office/powerpoint/2010/main" val="13224065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Gradients</a:t>
            </a:r>
          </a:p>
        </p:txBody>
      </p:sp>
      <p:sp>
        <p:nvSpPr>
          <p:cNvPr id="3" name="Content Placeholder 2"/>
          <p:cNvSpPr>
            <a:spLocks noGrp="1"/>
          </p:cNvSpPr>
          <p:nvPr>
            <p:ph idx="1"/>
          </p:nvPr>
        </p:nvSpPr>
        <p:spPr/>
        <p:txBody>
          <a:bodyPr/>
          <a:lstStyle/>
          <a:p>
            <a:r>
              <a:rPr lang="en-US"/>
              <a:t>CSS gradients let you display smooth transitions between two or more specified colors.</a:t>
            </a:r>
          </a:p>
          <a:p>
            <a:r>
              <a:rPr lang="en-US"/>
              <a:t>CSS defines two types of gradients:</a:t>
            </a:r>
          </a:p>
          <a:p>
            <a:pPr lvl="1"/>
            <a:r>
              <a:rPr lang="en-US"/>
              <a:t>Linear Gradients (goes down/up/left/right/diagonally)</a:t>
            </a:r>
          </a:p>
          <a:p>
            <a:pPr lvl="2"/>
            <a:r>
              <a:rPr lang="en-US"/>
              <a:t>To create a linear gradient you must define at least two color stops. </a:t>
            </a:r>
          </a:p>
          <a:p>
            <a:pPr lvl="2"/>
            <a:r>
              <a:rPr lang="en-US"/>
              <a:t>Color stops are the colors you want to render smooth transitions among. </a:t>
            </a:r>
          </a:p>
          <a:p>
            <a:pPr lvl="2"/>
            <a:r>
              <a:rPr lang="en-US"/>
              <a:t>You can also set a starting point and a direction (or an angle) along with the gradient effect.</a:t>
            </a:r>
          </a:p>
          <a:p>
            <a:pPr lvl="1"/>
            <a:r>
              <a:rPr lang="en-US"/>
              <a:t>Radial Gradients (defined by their center)</a:t>
            </a:r>
          </a:p>
          <a:p>
            <a:pPr lvl="2"/>
            <a:r>
              <a:rPr lang="en-US"/>
              <a:t>The radial-gradient() function sets a radial gradient as the background image.</a:t>
            </a:r>
          </a:p>
          <a:p>
            <a:pPr lvl="2"/>
            <a:r>
              <a:rPr lang="en-US"/>
              <a:t>A radial gradient is defined by its center.</a:t>
            </a:r>
          </a:p>
          <a:p>
            <a:pPr lvl="2"/>
            <a:r>
              <a:rPr lang="en-US"/>
              <a:t>To create a radial gradient you must define at least two color stops.</a:t>
            </a:r>
          </a:p>
          <a:p>
            <a:pPr lvl="2"/>
            <a:endParaRPr lang="en-US"/>
          </a:p>
          <a:p>
            <a:endParaRPr lang="en-US"/>
          </a:p>
        </p:txBody>
      </p:sp>
    </p:spTree>
    <p:extLst>
      <p:ext uri="{BB962C8B-B14F-4D97-AF65-F5344CB8AC3E}">
        <p14:creationId xmlns="" xmlns:p14="http://schemas.microsoft.com/office/powerpoint/2010/main" val="326150224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Gradients</a:t>
            </a:r>
          </a:p>
        </p:txBody>
      </p:sp>
      <p:sp>
        <p:nvSpPr>
          <p:cNvPr id="3" name="Content Placeholder 2"/>
          <p:cNvSpPr>
            <a:spLocks noGrp="1"/>
          </p:cNvSpPr>
          <p:nvPr>
            <p:ph idx="1"/>
          </p:nvPr>
        </p:nvSpPr>
        <p:spPr/>
        <p:txBody>
          <a:bodyPr/>
          <a:lstStyle/>
          <a:p>
            <a:r>
              <a:rPr lang="en-US"/>
              <a:t>To create a linear gradient you must define at least two color stops. </a:t>
            </a:r>
          </a:p>
          <a:p>
            <a:r>
              <a:rPr lang="en-US"/>
              <a:t>Color stops are the colors you want to render smooth transitions among. </a:t>
            </a:r>
          </a:p>
          <a:p>
            <a:r>
              <a:rPr lang="en-US"/>
              <a:t>You can also set a starting point and a direction (or an angle) along with the gradient effect.</a:t>
            </a:r>
          </a:p>
          <a:p>
            <a:endParaRPr lang="en-US"/>
          </a:p>
          <a:p>
            <a:pPr lvl="1"/>
            <a:endParaRPr lang="en-US"/>
          </a:p>
          <a:p>
            <a:pPr lvl="1"/>
            <a:endParaRPr lang="en-US"/>
          </a:p>
          <a:p>
            <a:pPr lvl="1"/>
            <a:r>
              <a:rPr lang="en-US"/>
              <a:t>direction: </a:t>
            </a:r>
          </a:p>
          <a:p>
            <a:pPr lvl="2"/>
            <a:r>
              <a:rPr lang="en-US"/>
              <a:t>to bottom</a:t>
            </a:r>
          </a:p>
          <a:p>
            <a:pPr lvl="2"/>
            <a:r>
              <a:rPr lang="en-US"/>
              <a:t>to top</a:t>
            </a:r>
          </a:p>
          <a:p>
            <a:pPr lvl="2"/>
            <a:r>
              <a:rPr lang="en-US"/>
              <a:t>to right</a:t>
            </a:r>
          </a:p>
          <a:p>
            <a:pPr lvl="2"/>
            <a:r>
              <a:rPr lang="en-US"/>
              <a:t>to left</a:t>
            </a:r>
          </a:p>
          <a:p>
            <a:pPr lvl="2"/>
            <a:r>
              <a:rPr lang="en-US"/>
              <a:t>to bottom left</a:t>
            </a:r>
          </a:p>
          <a:p>
            <a:pPr lvl="2"/>
            <a:r>
              <a:rPr lang="en-US"/>
              <a:t>180deg</a:t>
            </a:r>
          </a:p>
          <a:p>
            <a:pPr lvl="2"/>
            <a:r>
              <a:rPr lang="en-US"/>
              <a:t>Etc…</a:t>
            </a:r>
          </a:p>
          <a:p>
            <a:endParaRPr lang="en-US"/>
          </a:p>
          <a:p>
            <a:endParaRPr lang="en-US"/>
          </a:p>
        </p:txBody>
      </p:sp>
      <p:sp>
        <p:nvSpPr>
          <p:cNvPr id="5" name="TextBox 4"/>
          <p:cNvSpPr txBox="1"/>
          <p:nvPr/>
        </p:nvSpPr>
        <p:spPr>
          <a:xfrm>
            <a:off x="531318" y="2358843"/>
            <a:ext cx="10075721" cy="64633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Syntax</a:t>
            </a:r>
          </a:p>
          <a:p>
            <a:r>
              <a:rPr lang="en-US">
                <a:latin typeface="Consolas" panose="020B0609020204030204" pitchFamily="49" charset="0"/>
              </a:rPr>
              <a:t>background-</a:t>
            </a:r>
            <a:r>
              <a:rPr lang="en-US" b="1">
                <a:latin typeface="Consolas" panose="020B0609020204030204" pitchFamily="49" charset="0"/>
              </a:rPr>
              <a:t>image</a:t>
            </a:r>
            <a:r>
              <a:rPr lang="en-US">
                <a:latin typeface="Consolas" panose="020B0609020204030204" pitchFamily="49" charset="0"/>
              </a:rPr>
              <a:t>: linear-gradient(</a:t>
            </a:r>
            <a:r>
              <a:rPr lang="en-US" i="1">
                <a:latin typeface="Consolas" panose="020B0609020204030204" pitchFamily="49" charset="0"/>
              </a:rPr>
              <a:t>direction</a:t>
            </a:r>
            <a:r>
              <a:rPr lang="en-US">
                <a:latin typeface="Consolas" panose="020B0609020204030204" pitchFamily="49" charset="0"/>
              </a:rPr>
              <a:t>, </a:t>
            </a:r>
            <a:r>
              <a:rPr lang="en-US" i="1">
                <a:latin typeface="Consolas" panose="020B0609020204030204" pitchFamily="49" charset="0"/>
              </a:rPr>
              <a:t>color-stop1</a:t>
            </a:r>
            <a:r>
              <a:rPr lang="en-US">
                <a:latin typeface="Consolas" panose="020B0609020204030204" pitchFamily="49" charset="0"/>
              </a:rPr>
              <a:t>, </a:t>
            </a:r>
            <a:r>
              <a:rPr lang="en-US" i="1">
                <a:latin typeface="Consolas" panose="020B0609020204030204" pitchFamily="49" charset="0"/>
              </a:rPr>
              <a:t>color-stop2, ...</a:t>
            </a:r>
            <a:r>
              <a:rPr lang="en-US">
                <a:latin typeface="Consolas" panose="020B0609020204030204" pitchFamily="49" charset="0"/>
              </a:rPr>
              <a:t>);</a:t>
            </a:r>
          </a:p>
        </p:txBody>
      </p:sp>
    </p:spTree>
    <p:extLst>
      <p:ext uri="{BB962C8B-B14F-4D97-AF65-F5344CB8AC3E}">
        <p14:creationId xmlns="" xmlns:p14="http://schemas.microsoft.com/office/powerpoint/2010/main" val="313602957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Basic HTML Tags</a:t>
            </a:r>
          </a:p>
        </p:txBody>
      </p:sp>
      <p:sp>
        <p:nvSpPr>
          <p:cNvPr id="3" name="Content Placeholder 2"/>
          <p:cNvSpPr>
            <a:spLocks noGrp="1"/>
          </p:cNvSpPr>
          <p:nvPr>
            <p:ph idx="1"/>
          </p:nvPr>
        </p:nvSpPr>
        <p:spPr/>
        <p:txBody>
          <a:bodyPr/>
          <a:lstStyle/>
          <a:p>
            <a:pPr marL="457200" indent="-457200">
              <a:buFont typeface="+mj-lt"/>
              <a:buAutoNum type="arabicPeriod"/>
            </a:pPr>
            <a:r>
              <a:rPr lang="en-US"/>
              <a:t>Headings	</a:t>
            </a:r>
          </a:p>
          <a:p>
            <a:pPr marL="457200" indent="-457200">
              <a:buFont typeface="+mj-lt"/>
              <a:buAutoNum type="arabicPeriod"/>
            </a:pPr>
            <a:r>
              <a:rPr lang="en-US"/>
              <a:t>Paragraph</a:t>
            </a:r>
          </a:p>
          <a:p>
            <a:pPr marL="457200" indent="-457200">
              <a:buFont typeface="+mj-lt"/>
              <a:buAutoNum type="arabicPeriod"/>
            </a:pPr>
            <a:r>
              <a:rPr lang="en-US"/>
              <a:t>Colors</a:t>
            </a:r>
          </a:p>
          <a:p>
            <a:pPr marL="457200" indent="-457200">
              <a:buFont typeface="+mj-lt"/>
              <a:buAutoNum type="arabicPeriod"/>
            </a:pPr>
            <a:r>
              <a:rPr lang="en-US"/>
              <a:t>Fonts</a:t>
            </a:r>
          </a:p>
          <a:p>
            <a:pPr marL="457200" indent="-457200">
              <a:buFont typeface="+mj-lt"/>
              <a:buAutoNum type="arabicPeriod"/>
            </a:pPr>
            <a:r>
              <a:rPr lang="en-US"/>
              <a:t>List</a:t>
            </a:r>
          </a:p>
          <a:p>
            <a:pPr marL="457200" indent="-457200">
              <a:buFont typeface="+mj-lt"/>
              <a:buAutoNum type="arabicPeriod"/>
            </a:pPr>
            <a:r>
              <a:rPr lang="en-US"/>
              <a:t>Anchor Tag</a:t>
            </a:r>
          </a:p>
          <a:p>
            <a:pPr marL="457200" indent="-457200">
              <a:buFont typeface="+mj-lt"/>
              <a:buAutoNum type="arabicPeriod"/>
            </a:pPr>
            <a:r>
              <a:rPr lang="en-US"/>
              <a:t>Image</a:t>
            </a:r>
          </a:p>
          <a:p>
            <a:pPr marL="457200" indent="-457200">
              <a:buFont typeface="+mj-lt"/>
              <a:buAutoNum type="arabicPeriod"/>
            </a:pPr>
            <a:r>
              <a:rPr lang="en-US"/>
              <a:t>Table</a:t>
            </a:r>
          </a:p>
          <a:p>
            <a:pPr marL="457200" indent="-457200">
              <a:buFont typeface="+mj-lt"/>
              <a:buAutoNum type="arabicPeriod"/>
            </a:pPr>
            <a:r>
              <a:rPr lang="en-US"/>
              <a:t>Form</a:t>
            </a:r>
          </a:p>
        </p:txBody>
      </p:sp>
    </p:spTree>
    <p:extLst>
      <p:ext uri="{BB962C8B-B14F-4D97-AF65-F5344CB8AC3E}">
        <p14:creationId xmlns="" xmlns:p14="http://schemas.microsoft.com/office/powerpoint/2010/main" val="449547261"/>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Linear Gradients (Example)</a:t>
            </a:r>
          </a:p>
        </p:txBody>
      </p:sp>
      <p:sp>
        <p:nvSpPr>
          <p:cNvPr id="3" name="Content Placeholder 2"/>
          <p:cNvSpPr>
            <a:spLocks noGrp="1"/>
          </p:cNvSpPr>
          <p:nvPr>
            <p:ph idx="1"/>
          </p:nvPr>
        </p:nvSpPr>
        <p:spPr/>
        <p:txBody>
          <a:bodyPr/>
          <a:lstStyle/>
          <a:p>
            <a:r>
              <a:rPr lang="en-US"/>
              <a:t>Example:</a:t>
            </a:r>
          </a:p>
          <a:p>
            <a:endParaRPr lang="en-US"/>
          </a:p>
          <a:p>
            <a:endParaRPr lang="en-US"/>
          </a:p>
          <a:p>
            <a:r>
              <a:rPr lang="en-US"/>
              <a:t>Output:</a:t>
            </a:r>
          </a:p>
          <a:p>
            <a:endParaRPr lang="en-US"/>
          </a:p>
        </p:txBody>
      </p:sp>
      <p:sp>
        <p:nvSpPr>
          <p:cNvPr id="4" name="TextBox 3"/>
          <p:cNvSpPr txBox="1"/>
          <p:nvPr/>
        </p:nvSpPr>
        <p:spPr>
          <a:xfrm>
            <a:off x="487775" y="1330153"/>
            <a:ext cx="10075721" cy="64633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FF0000"/>
                </a:solidFill>
                <a:latin typeface="Consolas" panose="020B0609020204030204" pitchFamily="49" charset="0"/>
              </a:rPr>
              <a:t>background-image</a:t>
            </a:r>
            <a:r>
              <a:rPr lang="en-US">
                <a:solidFill>
                  <a:srgbClr val="000000"/>
                </a:solidFill>
                <a:latin typeface="Consolas" panose="020B0609020204030204" pitchFamily="49" charset="0"/>
              </a:rPr>
              <a:t>: linear-gradient(</a:t>
            </a:r>
            <a:r>
              <a:rPr lang="en-US">
                <a:solidFill>
                  <a:srgbClr val="0451A5"/>
                </a:solidFill>
                <a:latin typeface="Consolas" panose="020B0609020204030204" pitchFamily="49" charset="0"/>
              </a:rPr>
              <a:t>red</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yellow</a:t>
            </a:r>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pic>
        <p:nvPicPr>
          <p:cNvPr id="5" name="Picture 4"/>
          <p:cNvPicPr>
            <a:picLocks noChangeAspect="1"/>
          </p:cNvPicPr>
          <p:nvPr/>
        </p:nvPicPr>
        <p:blipFill>
          <a:blip r:embed="rId2" cstate="print"/>
          <a:stretch>
            <a:fillRect/>
          </a:stretch>
        </p:blipFill>
        <p:spPr>
          <a:xfrm>
            <a:off x="487775" y="2670629"/>
            <a:ext cx="7437025" cy="3768146"/>
          </a:xfrm>
          <a:prstGeom prst="rect">
            <a:avLst/>
          </a:prstGeom>
        </p:spPr>
      </p:pic>
    </p:spTree>
    <p:extLst>
      <p:ext uri="{BB962C8B-B14F-4D97-AF65-F5344CB8AC3E}">
        <p14:creationId xmlns="" xmlns:p14="http://schemas.microsoft.com/office/powerpoint/2010/main" val="4080466590"/>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Radial Gradients</a:t>
            </a:r>
          </a:p>
        </p:txBody>
      </p:sp>
      <p:sp>
        <p:nvSpPr>
          <p:cNvPr id="3" name="Content Placeholder 2"/>
          <p:cNvSpPr>
            <a:spLocks noGrp="1"/>
          </p:cNvSpPr>
          <p:nvPr>
            <p:ph idx="1"/>
          </p:nvPr>
        </p:nvSpPr>
        <p:spPr/>
        <p:txBody>
          <a:bodyPr/>
          <a:lstStyle/>
          <a:p>
            <a:r>
              <a:rPr lang="en-US"/>
              <a:t>To create a linear gradient you must define at least two color stops. </a:t>
            </a:r>
          </a:p>
          <a:p>
            <a:r>
              <a:rPr lang="en-US"/>
              <a:t>Color stops are the colors you want to render smooth transitions among. </a:t>
            </a:r>
          </a:p>
          <a:p>
            <a:r>
              <a:rPr lang="en-US"/>
              <a:t>You can also set a starting point and a direction (or an angle) along with the gradient effect.</a:t>
            </a:r>
          </a:p>
          <a:p>
            <a:endParaRPr lang="en-US"/>
          </a:p>
          <a:p>
            <a:pPr marL="457200" lvl="1" indent="0">
              <a:buNone/>
            </a:pPr>
            <a:endParaRPr lang="en-US"/>
          </a:p>
          <a:p>
            <a:pPr lvl="1"/>
            <a:r>
              <a:rPr lang="en-US"/>
              <a:t>shape: </a:t>
            </a:r>
          </a:p>
          <a:p>
            <a:pPr lvl="2"/>
            <a:r>
              <a:rPr lang="en-US"/>
              <a:t>Ellipse (defalt)</a:t>
            </a:r>
          </a:p>
          <a:p>
            <a:pPr lvl="2"/>
            <a:r>
              <a:rPr lang="en-US"/>
              <a:t>Circle</a:t>
            </a:r>
          </a:p>
          <a:p>
            <a:pPr lvl="1"/>
            <a:r>
              <a:rPr lang="en-US"/>
              <a:t>size:</a:t>
            </a:r>
          </a:p>
          <a:p>
            <a:pPr lvl="2"/>
            <a:r>
              <a:rPr lang="en-US"/>
              <a:t>farthest-corner (default)</a:t>
            </a:r>
          </a:p>
          <a:p>
            <a:pPr lvl="2"/>
            <a:r>
              <a:rPr lang="en-US"/>
              <a:t>closest-corner</a:t>
            </a:r>
          </a:p>
          <a:p>
            <a:pPr lvl="2"/>
            <a:r>
              <a:rPr lang="en-US"/>
              <a:t>farthest-side</a:t>
            </a:r>
          </a:p>
          <a:p>
            <a:pPr lvl="2"/>
            <a:r>
              <a:rPr lang="en-US"/>
              <a:t>closest-side</a:t>
            </a:r>
          </a:p>
          <a:p>
            <a:pPr lvl="1"/>
            <a:r>
              <a:rPr lang="en-US"/>
              <a:t>position:</a:t>
            </a:r>
          </a:p>
          <a:p>
            <a:pPr lvl="2"/>
            <a:r>
              <a:rPr lang="en-US"/>
              <a:t>Center (default)</a:t>
            </a:r>
          </a:p>
          <a:p>
            <a:pPr lvl="2"/>
            <a:r>
              <a:rPr lang="en-US"/>
              <a:t>Etc…</a:t>
            </a:r>
          </a:p>
          <a:p>
            <a:pPr lvl="2"/>
            <a:endParaRPr lang="en-US"/>
          </a:p>
          <a:p>
            <a:endParaRPr lang="en-US"/>
          </a:p>
          <a:p>
            <a:endParaRPr lang="en-US"/>
          </a:p>
        </p:txBody>
      </p:sp>
      <p:sp>
        <p:nvSpPr>
          <p:cNvPr id="5" name="TextBox 4"/>
          <p:cNvSpPr txBox="1"/>
          <p:nvPr/>
        </p:nvSpPr>
        <p:spPr>
          <a:xfrm>
            <a:off x="531318" y="2184671"/>
            <a:ext cx="11384911" cy="64633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Syntax</a:t>
            </a:r>
          </a:p>
          <a:p>
            <a:r>
              <a:rPr lang="en-US">
                <a:latin typeface="Consolas" panose="020B0609020204030204" pitchFamily="49" charset="0"/>
              </a:rPr>
              <a:t>background-image: radial-gradient(</a:t>
            </a:r>
            <a:r>
              <a:rPr lang="en-US" i="1">
                <a:latin typeface="Consolas" panose="020B0609020204030204" pitchFamily="49" charset="0"/>
              </a:rPr>
              <a:t>shape size </a:t>
            </a:r>
            <a:r>
              <a:rPr lang="en-US">
                <a:latin typeface="Consolas" panose="020B0609020204030204" pitchFamily="49" charset="0"/>
              </a:rPr>
              <a:t>at</a:t>
            </a:r>
            <a:r>
              <a:rPr lang="en-US" i="1">
                <a:latin typeface="Consolas" panose="020B0609020204030204" pitchFamily="49" charset="0"/>
              </a:rPr>
              <a:t> position, start-color, ..., last-color</a:t>
            </a:r>
            <a:r>
              <a:rPr lang="en-US">
                <a:latin typeface="Consolas" panose="020B0609020204030204" pitchFamily="49" charset="0"/>
              </a:rPr>
              <a:t>);</a:t>
            </a:r>
          </a:p>
        </p:txBody>
      </p:sp>
    </p:spTree>
    <p:extLst>
      <p:ext uri="{BB962C8B-B14F-4D97-AF65-F5344CB8AC3E}">
        <p14:creationId xmlns="" xmlns:p14="http://schemas.microsoft.com/office/powerpoint/2010/main" val="30381192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Radial Gradients (Example)</a:t>
            </a:r>
          </a:p>
        </p:txBody>
      </p:sp>
      <p:sp>
        <p:nvSpPr>
          <p:cNvPr id="3" name="Content Placeholder 2"/>
          <p:cNvSpPr>
            <a:spLocks noGrp="1"/>
          </p:cNvSpPr>
          <p:nvPr>
            <p:ph idx="1"/>
          </p:nvPr>
        </p:nvSpPr>
        <p:spPr/>
        <p:txBody>
          <a:bodyPr/>
          <a:lstStyle/>
          <a:p>
            <a:r>
              <a:rPr lang="en-US"/>
              <a:t>Example:</a:t>
            </a:r>
          </a:p>
          <a:p>
            <a:endParaRPr lang="en-US"/>
          </a:p>
          <a:p>
            <a:endParaRPr lang="en-US"/>
          </a:p>
          <a:p>
            <a:r>
              <a:rPr lang="en-US"/>
              <a:t>Output:</a:t>
            </a:r>
          </a:p>
          <a:p>
            <a:endParaRPr lang="en-US"/>
          </a:p>
        </p:txBody>
      </p:sp>
      <p:sp>
        <p:nvSpPr>
          <p:cNvPr id="4" name="TextBox 3"/>
          <p:cNvSpPr txBox="1"/>
          <p:nvPr/>
        </p:nvSpPr>
        <p:spPr>
          <a:xfrm>
            <a:off x="487775" y="1330153"/>
            <a:ext cx="10075721" cy="646331"/>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CSS</a:t>
            </a:r>
          </a:p>
          <a:p>
            <a:r>
              <a:rPr lang="en-US">
                <a:solidFill>
                  <a:srgbClr val="FF0000"/>
                </a:solidFill>
                <a:latin typeface="Consolas" panose="020B0609020204030204" pitchFamily="49" charset="0"/>
              </a:rPr>
              <a:t>background-image</a:t>
            </a:r>
            <a:r>
              <a:rPr lang="en-US">
                <a:solidFill>
                  <a:srgbClr val="000000"/>
                </a:solidFill>
                <a:latin typeface="Consolas" panose="020B0609020204030204" pitchFamily="49" charset="0"/>
              </a:rPr>
              <a:t>: radial-gradient(</a:t>
            </a:r>
            <a:r>
              <a:rPr lang="en-US">
                <a:solidFill>
                  <a:srgbClr val="0451A5"/>
                </a:solidFill>
                <a:latin typeface="Consolas" panose="020B0609020204030204" pitchFamily="49" charset="0"/>
              </a:rPr>
              <a:t>red</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green</a:t>
            </a:r>
            <a:r>
              <a:rPr lang="en-US">
                <a:solidFill>
                  <a:srgbClr val="000000"/>
                </a:solidFill>
                <a:latin typeface="Consolas" panose="020B0609020204030204" pitchFamily="49" charset="0"/>
              </a:rPr>
              <a:t>, </a:t>
            </a:r>
            <a:r>
              <a:rPr lang="en-US">
                <a:solidFill>
                  <a:srgbClr val="0451A5"/>
                </a:solidFill>
                <a:latin typeface="Consolas" panose="020B0609020204030204" pitchFamily="49" charset="0"/>
              </a:rPr>
              <a:t>yellow</a:t>
            </a:r>
            <a:r>
              <a:rPr lang="en-US">
                <a:solidFill>
                  <a:srgbClr val="000000"/>
                </a:solidFill>
                <a:latin typeface="Consolas" panose="020B0609020204030204" pitchFamily="49" charset="0"/>
              </a:rPr>
              <a:t>);</a:t>
            </a:r>
            <a:endParaRPr lang="en-US" b="0">
              <a:solidFill>
                <a:srgbClr val="000000"/>
              </a:solidFill>
              <a:effectLst/>
              <a:latin typeface="Consolas" panose="020B0609020204030204" pitchFamily="49" charset="0"/>
            </a:endParaRPr>
          </a:p>
        </p:txBody>
      </p:sp>
      <p:pic>
        <p:nvPicPr>
          <p:cNvPr id="6" name="Picture 5"/>
          <p:cNvPicPr>
            <a:picLocks noChangeAspect="1"/>
          </p:cNvPicPr>
          <p:nvPr/>
        </p:nvPicPr>
        <p:blipFill>
          <a:blip r:embed="rId2" cstate="print"/>
          <a:stretch>
            <a:fillRect/>
          </a:stretch>
        </p:blipFill>
        <p:spPr>
          <a:xfrm>
            <a:off x="487776" y="2731652"/>
            <a:ext cx="7476354" cy="3763633"/>
          </a:xfrm>
          <a:prstGeom prst="rect">
            <a:avLst/>
          </a:prstGeom>
        </p:spPr>
      </p:pic>
    </p:spTree>
    <p:extLst>
      <p:ext uri="{BB962C8B-B14F-4D97-AF65-F5344CB8AC3E}">
        <p14:creationId xmlns="" xmlns:p14="http://schemas.microsoft.com/office/powerpoint/2010/main" val="47758632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 Classes</a:t>
            </a:r>
          </a:p>
        </p:txBody>
      </p:sp>
      <p:sp>
        <p:nvSpPr>
          <p:cNvPr id="3" name="Content Placeholder 2"/>
          <p:cNvSpPr>
            <a:spLocks noGrp="1"/>
          </p:cNvSpPr>
          <p:nvPr>
            <p:ph idx="1"/>
          </p:nvPr>
        </p:nvSpPr>
        <p:spPr/>
        <p:txBody>
          <a:bodyPr/>
          <a:lstStyle/>
          <a:p>
            <a:r>
              <a:rPr lang="en-US"/>
              <a:t>A pseudo-class is used to define a special state of an element.</a:t>
            </a:r>
          </a:p>
          <a:p>
            <a:r>
              <a:rPr lang="en-US"/>
              <a:t>For example, it can be used to:</a:t>
            </a:r>
          </a:p>
          <a:p>
            <a:pPr lvl="1"/>
            <a:r>
              <a:rPr lang="en-US"/>
              <a:t>Style an element when a user mouse over it</a:t>
            </a:r>
          </a:p>
          <a:p>
            <a:pPr lvl="1"/>
            <a:r>
              <a:rPr lang="en-US"/>
              <a:t>Style visited and unvisited links differently</a:t>
            </a:r>
          </a:p>
          <a:p>
            <a:pPr lvl="1"/>
            <a:r>
              <a:rPr lang="en-US"/>
              <a:t>Style an element when it gets focus</a:t>
            </a:r>
          </a:p>
          <a:p>
            <a:r>
              <a:rPr lang="en-US"/>
              <a:t>Some important pseudo classes are:</a:t>
            </a:r>
          </a:p>
          <a:p>
            <a:pPr lvl="1"/>
            <a:r>
              <a:rPr lang="en-US"/>
              <a:t>active</a:t>
            </a:r>
          </a:p>
          <a:p>
            <a:pPr lvl="1"/>
            <a:r>
              <a:rPr lang="en-US"/>
              <a:t>disabled</a:t>
            </a:r>
          </a:p>
          <a:p>
            <a:pPr lvl="1"/>
            <a:r>
              <a:rPr lang="en-US"/>
              <a:t>first-child</a:t>
            </a:r>
          </a:p>
          <a:p>
            <a:pPr lvl="1"/>
            <a:r>
              <a:rPr lang="en-US"/>
              <a:t>nth-child()</a:t>
            </a:r>
          </a:p>
          <a:p>
            <a:pPr lvl="1"/>
            <a:r>
              <a:rPr lang="en-US"/>
              <a:t>focus</a:t>
            </a:r>
          </a:p>
          <a:p>
            <a:pPr lvl="1"/>
            <a:r>
              <a:rPr lang="en-US"/>
              <a:t>hover</a:t>
            </a:r>
          </a:p>
          <a:p>
            <a:pPr lvl="1"/>
            <a:r>
              <a:rPr lang="en-US"/>
              <a:t>visited</a:t>
            </a:r>
          </a:p>
        </p:txBody>
      </p:sp>
      <p:sp>
        <p:nvSpPr>
          <p:cNvPr id="4" name="TextBox 3"/>
          <p:cNvSpPr txBox="1"/>
          <p:nvPr/>
        </p:nvSpPr>
        <p:spPr>
          <a:xfrm>
            <a:off x="7541719" y="1444443"/>
            <a:ext cx="3779424" cy="129266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Syntax</a:t>
            </a:r>
          </a:p>
          <a:p>
            <a:r>
              <a:rPr lang="en-US" sz="2000" err="1">
                <a:solidFill>
                  <a:schemeClr val="tx1"/>
                </a:solidFill>
                <a:latin typeface="Consolas" panose="020B0609020204030204" pitchFamily="49" charset="0"/>
              </a:rPr>
              <a:t>selector</a:t>
            </a:r>
            <a:r>
              <a:rPr lang="en-US" sz="2000" b="1" err="1">
                <a:solidFill>
                  <a:srgbClr val="A52A2A"/>
                </a:solidFill>
                <a:latin typeface="Consolas" panose="020B0609020204030204" pitchFamily="49" charset="0"/>
              </a:rPr>
              <a:t>:</a:t>
            </a:r>
            <a:r>
              <a:rPr lang="en-US" sz="2000" err="1">
                <a:solidFill>
                  <a:schemeClr val="tx1"/>
                </a:solidFill>
                <a:latin typeface="Consolas" panose="020B0609020204030204" pitchFamily="49" charset="0"/>
              </a:rPr>
              <a:t>pseudo-class</a:t>
            </a:r>
            <a:r>
              <a:rPr lang="en-US" sz="2000">
                <a:solidFill>
                  <a:srgbClr val="A52A2A"/>
                </a:solidFill>
                <a:latin typeface="Consolas" panose="020B0609020204030204" pitchFamily="49" charset="0"/>
              </a:rPr>
              <a:t> </a:t>
            </a:r>
            <a:r>
              <a:rPr lang="en-US" sz="2000">
                <a:solidFill>
                  <a:srgbClr val="000000"/>
                </a:solidFill>
                <a:latin typeface="Consolas" panose="020B0609020204030204" pitchFamily="49" charset="0"/>
              </a:rPr>
              <a:t>{</a:t>
            </a:r>
            <a:r>
              <a:rPr lang="en-US" sz="2000">
                <a:solidFill>
                  <a:srgbClr val="FF0000"/>
                </a:solidFill>
                <a:latin typeface="Consolas" panose="020B0609020204030204" pitchFamily="49" charset="0"/>
              </a:rPr>
              <a:t/>
            </a:r>
            <a:br>
              <a:rPr lang="en-US" sz="2000">
                <a:solidFill>
                  <a:srgbClr val="FF0000"/>
                </a:solidFill>
                <a:latin typeface="Consolas" panose="020B0609020204030204" pitchFamily="49" charset="0"/>
              </a:rPr>
            </a:br>
            <a:r>
              <a:rPr lang="en-US" sz="2000">
                <a:solidFill>
                  <a:srgbClr val="FF0000"/>
                </a:solidFill>
                <a:latin typeface="Consolas" panose="020B0609020204030204" pitchFamily="49" charset="0"/>
              </a:rPr>
              <a:t>  property</a:t>
            </a:r>
            <a:r>
              <a:rPr lang="en-US" sz="2000">
                <a:solidFill>
                  <a:srgbClr val="000000"/>
                </a:solidFill>
                <a:latin typeface="Consolas" panose="020B0609020204030204" pitchFamily="49" charset="0"/>
              </a:rPr>
              <a:t>:</a:t>
            </a:r>
            <a:r>
              <a:rPr lang="en-US" sz="2000">
                <a:solidFill>
                  <a:srgbClr val="0000CD"/>
                </a:solidFill>
                <a:latin typeface="Consolas" panose="020B0609020204030204" pitchFamily="49" charset="0"/>
              </a:rPr>
              <a:t> value</a:t>
            </a:r>
            <a:r>
              <a:rPr lang="en-US" sz="2000">
                <a:solidFill>
                  <a:srgbClr val="000000"/>
                </a:solidFill>
                <a:latin typeface="Consolas" panose="020B0609020204030204" pitchFamily="49" charset="0"/>
              </a:rPr>
              <a:t>;</a:t>
            </a:r>
            <a:r>
              <a:rPr lang="en-US" sz="2000">
                <a:solidFill>
                  <a:srgbClr val="FF0000"/>
                </a:solidFill>
                <a:latin typeface="Consolas" panose="020B0609020204030204" pitchFamily="49" charset="0"/>
              </a:rPr>
              <a:t/>
            </a:r>
            <a:br>
              <a:rPr lang="en-US" sz="2000">
                <a:solidFill>
                  <a:srgbClr val="FF0000"/>
                </a:solidFill>
                <a:latin typeface="Consolas" panose="020B0609020204030204" pitchFamily="49" charset="0"/>
              </a:rPr>
            </a:br>
            <a:r>
              <a:rPr lang="en-US" sz="2000">
                <a:solidFill>
                  <a:srgbClr val="000000"/>
                </a:solidFill>
                <a:latin typeface="Consolas" panose="020B0609020204030204" pitchFamily="49" charset="0"/>
              </a:rPr>
              <a:t>}</a:t>
            </a:r>
            <a:endParaRPr lang="en-US" sz="2000">
              <a:latin typeface="Consolas" panose="020B0609020204030204" pitchFamily="49" charset="0"/>
            </a:endParaRPr>
          </a:p>
        </p:txBody>
      </p:sp>
    </p:spTree>
    <p:extLst>
      <p:ext uri="{BB962C8B-B14F-4D97-AF65-F5344CB8AC3E}">
        <p14:creationId xmlns="" xmlns:p14="http://schemas.microsoft.com/office/powerpoint/2010/main" val="252252738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Pseudo Elements</a:t>
            </a:r>
          </a:p>
        </p:txBody>
      </p:sp>
      <p:sp>
        <p:nvSpPr>
          <p:cNvPr id="3" name="Content Placeholder 2"/>
          <p:cNvSpPr>
            <a:spLocks noGrp="1"/>
          </p:cNvSpPr>
          <p:nvPr>
            <p:ph idx="1"/>
          </p:nvPr>
        </p:nvSpPr>
        <p:spPr/>
        <p:txBody>
          <a:bodyPr/>
          <a:lstStyle/>
          <a:p>
            <a:r>
              <a:rPr lang="en-US"/>
              <a:t>A CSS pseudo-element is used to style specified parts of an element.</a:t>
            </a:r>
          </a:p>
          <a:p>
            <a:r>
              <a:rPr lang="en-US"/>
              <a:t>For example, it can be used to:</a:t>
            </a:r>
          </a:p>
          <a:p>
            <a:pPr lvl="1"/>
            <a:r>
              <a:rPr lang="en-US"/>
              <a:t>Style the first letter, or line, of an element</a:t>
            </a:r>
          </a:p>
          <a:p>
            <a:pPr lvl="1"/>
            <a:r>
              <a:rPr lang="en-US"/>
              <a:t>Insert content before, or after, the content of an element</a:t>
            </a:r>
          </a:p>
          <a:p>
            <a:r>
              <a:rPr lang="en-US"/>
              <a:t>pseudo elements are,</a:t>
            </a:r>
          </a:p>
          <a:p>
            <a:pPr lvl="1"/>
            <a:r>
              <a:rPr lang="en-US"/>
              <a:t>after</a:t>
            </a:r>
          </a:p>
          <a:p>
            <a:pPr lvl="1"/>
            <a:r>
              <a:rPr lang="en-US"/>
              <a:t>before</a:t>
            </a:r>
          </a:p>
          <a:p>
            <a:pPr lvl="1"/>
            <a:r>
              <a:rPr lang="en-US"/>
              <a:t>first-letter</a:t>
            </a:r>
          </a:p>
          <a:p>
            <a:pPr lvl="1"/>
            <a:r>
              <a:rPr lang="en-US"/>
              <a:t>first-line</a:t>
            </a:r>
          </a:p>
          <a:p>
            <a:pPr lvl="1"/>
            <a:r>
              <a:rPr lang="en-US"/>
              <a:t>selection </a:t>
            </a:r>
          </a:p>
          <a:p>
            <a:pPr lvl="1"/>
            <a:endParaRPr lang="en-US"/>
          </a:p>
        </p:txBody>
      </p:sp>
      <p:sp>
        <p:nvSpPr>
          <p:cNvPr id="4" name="TextBox 3"/>
          <p:cNvSpPr txBox="1"/>
          <p:nvPr/>
        </p:nvSpPr>
        <p:spPr>
          <a:xfrm>
            <a:off x="7541718" y="1444443"/>
            <a:ext cx="4212477" cy="1292662"/>
          </a:xfrm>
          <a:prstGeom prst="rect">
            <a:avLst/>
          </a:prstGeom>
          <a:effectLst>
            <a:outerShdw blurRad="50800" dist="38100" dir="2700000" algn="tl" rotWithShape="0">
              <a:prstClr val="black">
                <a:alpha val="40000"/>
              </a:prstClr>
            </a:outerShdw>
          </a:effectLst>
        </p:spPr>
        <p:style>
          <a:lnRef idx="2">
            <a:schemeClr val="accent6"/>
          </a:lnRef>
          <a:fillRef idx="1">
            <a:schemeClr val="lt1"/>
          </a:fillRef>
          <a:effectRef idx="0">
            <a:schemeClr val="accent6"/>
          </a:effectRef>
          <a:fontRef idx="minor">
            <a:schemeClr val="dk1"/>
          </a:fontRef>
        </p:style>
        <p:txBody>
          <a:bodyPr wrap="square" rtlCol="0">
            <a:spAutoFit/>
          </a:bodyPr>
          <a:lstStyle/>
          <a:p>
            <a:pPr algn="ctr"/>
            <a:r>
              <a:rPr lang="en-US" b="1">
                <a:solidFill>
                  <a:srgbClr val="E40524"/>
                </a:solidFill>
              </a:rPr>
              <a:t>Syntax</a:t>
            </a:r>
          </a:p>
          <a:p>
            <a:r>
              <a:rPr lang="en-US" sz="2000">
                <a:solidFill>
                  <a:schemeClr val="tx1"/>
                </a:solidFill>
                <a:latin typeface="Consolas" panose="020B0609020204030204" pitchFamily="49" charset="0"/>
              </a:rPr>
              <a:t>selector</a:t>
            </a:r>
            <a:r>
              <a:rPr lang="en-US" sz="2000" b="1">
                <a:solidFill>
                  <a:srgbClr val="A52A2A"/>
                </a:solidFill>
                <a:latin typeface="Consolas" panose="020B0609020204030204" pitchFamily="49" charset="0"/>
              </a:rPr>
              <a:t>::</a:t>
            </a:r>
            <a:r>
              <a:rPr lang="en-US" sz="2000">
                <a:solidFill>
                  <a:schemeClr val="tx1"/>
                </a:solidFill>
                <a:latin typeface="Consolas" panose="020B0609020204030204" pitchFamily="49" charset="0"/>
              </a:rPr>
              <a:t>pseudo-element</a:t>
            </a:r>
            <a:r>
              <a:rPr lang="en-US" sz="2000">
                <a:solidFill>
                  <a:srgbClr val="A52A2A"/>
                </a:solidFill>
                <a:latin typeface="Consolas" panose="020B0609020204030204" pitchFamily="49" charset="0"/>
              </a:rPr>
              <a:t> </a:t>
            </a:r>
            <a:r>
              <a:rPr lang="en-US" sz="2000">
                <a:solidFill>
                  <a:srgbClr val="000000"/>
                </a:solidFill>
                <a:latin typeface="Consolas" panose="020B0609020204030204" pitchFamily="49" charset="0"/>
              </a:rPr>
              <a:t>{</a:t>
            </a:r>
            <a:r>
              <a:rPr lang="en-US" sz="2000">
                <a:solidFill>
                  <a:srgbClr val="FF0000"/>
                </a:solidFill>
                <a:latin typeface="Consolas" panose="020B0609020204030204" pitchFamily="49" charset="0"/>
              </a:rPr>
              <a:t/>
            </a:r>
            <a:br>
              <a:rPr lang="en-US" sz="2000">
                <a:solidFill>
                  <a:srgbClr val="FF0000"/>
                </a:solidFill>
                <a:latin typeface="Consolas" panose="020B0609020204030204" pitchFamily="49" charset="0"/>
              </a:rPr>
            </a:br>
            <a:r>
              <a:rPr lang="en-US" sz="2000">
                <a:solidFill>
                  <a:srgbClr val="FF0000"/>
                </a:solidFill>
                <a:latin typeface="Consolas" panose="020B0609020204030204" pitchFamily="49" charset="0"/>
              </a:rPr>
              <a:t>  property</a:t>
            </a:r>
            <a:r>
              <a:rPr lang="en-US" sz="2000">
                <a:solidFill>
                  <a:srgbClr val="000000"/>
                </a:solidFill>
                <a:latin typeface="Consolas" panose="020B0609020204030204" pitchFamily="49" charset="0"/>
              </a:rPr>
              <a:t>:</a:t>
            </a:r>
            <a:r>
              <a:rPr lang="en-US" sz="2000">
                <a:solidFill>
                  <a:srgbClr val="0000CD"/>
                </a:solidFill>
                <a:latin typeface="Consolas" panose="020B0609020204030204" pitchFamily="49" charset="0"/>
              </a:rPr>
              <a:t> value</a:t>
            </a:r>
            <a:r>
              <a:rPr lang="en-US" sz="2000">
                <a:solidFill>
                  <a:srgbClr val="000000"/>
                </a:solidFill>
                <a:latin typeface="Consolas" panose="020B0609020204030204" pitchFamily="49" charset="0"/>
              </a:rPr>
              <a:t>;</a:t>
            </a:r>
            <a:r>
              <a:rPr lang="en-US" sz="2000">
                <a:solidFill>
                  <a:srgbClr val="FF0000"/>
                </a:solidFill>
                <a:latin typeface="Consolas" panose="020B0609020204030204" pitchFamily="49" charset="0"/>
              </a:rPr>
              <a:t/>
            </a:r>
            <a:br>
              <a:rPr lang="en-US" sz="2000">
                <a:solidFill>
                  <a:srgbClr val="FF0000"/>
                </a:solidFill>
                <a:latin typeface="Consolas" panose="020B0609020204030204" pitchFamily="49" charset="0"/>
              </a:rPr>
            </a:br>
            <a:r>
              <a:rPr lang="en-US" sz="2000">
                <a:solidFill>
                  <a:srgbClr val="000000"/>
                </a:solidFill>
                <a:latin typeface="Consolas" panose="020B0609020204030204" pitchFamily="49" charset="0"/>
              </a:rPr>
              <a:t>}</a:t>
            </a:r>
            <a:endParaRPr lang="en-US" sz="2000">
              <a:latin typeface="Consolas" panose="020B0609020204030204" pitchFamily="49" charset="0"/>
            </a:endParaRPr>
          </a:p>
        </p:txBody>
      </p:sp>
    </p:spTree>
    <p:extLst>
      <p:ext uri="{BB962C8B-B14F-4D97-AF65-F5344CB8AC3E}">
        <p14:creationId xmlns="" xmlns:p14="http://schemas.microsoft.com/office/powerpoint/2010/main" val="104547069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Bootstrap</a:t>
            </a:r>
          </a:p>
        </p:txBody>
      </p:sp>
      <p:sp>
        <p:nvSpPr>
          <p:cNvPr id="3" name="Content Placeholder 2"/>
          <p:cNvSpPr>
            <a:spLocks noGrp="1"/>
          </p:cNvSpPr>
          <p:nvPr>
            <p:ph idx="1"/>
          </p:nvPr>
        </p:nvSpPr>
        <p:spPr/>
        <p:txBody>
          <a:bodyPr/>
          <a:lstStyle/>
          <a:p>
            <a:r>
              <a:rPr lang="en-US"/>
              <a:t>Bootstrap is Free </a:t>
            </a:r>
            <a:r>
              <a:rPr lang="en-US" b="1"/>
              <a:t>front-end framework</a:t>
            </a:r>
            <a:r>
              <a:rPr lang="en-US"/>
              <a:t>  made of </a:t>
            </a:r>
            <a:r>
              <a:rPr lang="en-US" b="1"/>
              <a:t>HTML, CSS and JavaScript </a:t>
            </a:r>
            <a:r>
              <a:rPr lang="en-US"/>
              <a:t>Plugins (optional) for developing </a:t>
            </a:r>
            <a:r>
              <a:rPr lang="en-US" b="1"/>
              <a:t>Responsive Websites.</a:t>
            </a:r>
          </a:p>
          <a:p>
            <a:r>
              <a:rPr lang="en-US"/>
              <a:t>Responsive websites means websites which Automatically Adjust themselves to look good on all devices like mobile, desktop etc…</a:t>
            </a:r>
          </a:p>
          <a:p>
            <a:r>
              <a:rPr lang="en-US" b="1"/>
              <a:t>Why</a:t>
            </a:r>
            <a:r>
              <a:rPr lang="en-US"/>
              <a:t> to Use Bootstrap?</a:t>
            </a:r>
          </a:p>
          <a:p>
            <a:pPr lvl="1"/>
            <a:r>
              <a:rPr lang="en-US"/>
              <a:t>Easy to use</a:t>
            </a:r>
          </a:p>
          <a:p>
            <a:pPr lvl="2"/>
            <a:r>
              <a:rPr lang="en-US"/>
              <a:t>Anybody with just basic knowledge of HTML and CSS can start using Bootstrap</a:t>
            </a:r>
          </a:p>
          <a:p>
            <a:pPr lvl="1"/>
            <a:r>
              <a:rPr lang="en-US"/>
              <a:t>Responsive features</a:t>
            </a:r>
          </a:p>
          <a:p>
            <a:pPr lvl="2"/>
            <a:r>
              <a:rPr lang="en-US"/>
              <a:t>It's responsive CSS adjusts to phones, tablets, and desktops</a:t>
            </a:r>
          </a:p>
          <a:p>
            <a:pPr lvl="1"/>
            <a:r>
              <a:rPr lang="en-US"/>
              <a:t>Mobile-first approach</a:t>
            </a:r>
          </a:p>
          <a:p>
            <a:pPr lvl="2"/>
            <a:r>
              <a:rPr lang="en-US"/>
              <a:t>Mobile-first styles are part of the core framework</a:t>
            </a:r>
          </a:p>
          <a:p>
            <a:pPr lvl="1"/>
            <a:r>
              <a:rPr lang="en-US"/>
              <a:t>Browser compatibility</a:t>
            </a:r>
          </a:p>
          <a:p>
            <a:pPr lvl="2"/>
            <a:r>
              <a:rPr lang="en-US"/>
              <a:t>Compatible with all modern browsers (Chrome, Firefox, Internet Explorer, Safari, and Opera)</a:t>
            </a:r>
          </a:p>
          <a:p>
            <a:pPr lvl="1"/>
            <a:r>
              <a:rPr lang="en-US"/>
              <a:t>Free</a:t>
            </a:r>
          </a:p>
          <a:p>
            <a:pPr lvl="1"/>
            <a:endParaRPr lang="en-US"/>
          </a:p>
          <a:p>
            <a:endParaRPr lang="en-US"/>
          </a:p>
          <a:p>
            <a:endParaRPr lang="en-US"/>
          </a:p>
          <a:p>
            <a:endParaRPr lang="en-US"/>
          </a:p>
        </p:txBody>
      </p:sp>
    </p:spTree>
    <p:extLst>
      <p:ext uri="{BB962C8B-B14F-4D97-AF65-F5344CB8AC3E}">
        <p14:creationId xmlns="" xmlns:p14="http://schemas.microsoft.com/office/powerpoint/2010/main" val="66118447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1"/>
          </p:nvPr>
        </p:nvSpPr>
        <p:spPr/>
        <p:txBody>
          <a:bodyPr/>
          <a:lstStyle/>
          <a:p>
            <a:r>
              <a:rPr lang="en-IN" dirty="0"/>
              <a:t>Admas.abtew@ju.edu.et</a:t>
            </a:r>
            <a:endParaRPr lang="en-US" dirty="0"/>
          </a:p>
        </p:txBody>
      </p:sp>
      <p:sp>
        <p:nvSpPr>
          <p:cNvPr id="3" name="Text Placeholder 2"/>
          <p:cNvSpPr>
            <a:spLocks noGrp="1"/>
          </p:cNvSpPr>
          <p:nvPr>
            <p:ph type="body" sz="quarter" idx="12"/>
          </p:nvPr>
        </p:nvSpPr>
        <p:spPr/>
        <p:txBody>
          <a:bodyPr/>
          <a:lstStyle/>
          <a:p>
            <a:r>
              <a:rPr lang="en-IN" dirty="0"/>
              <a:t>0912499102</a:t>
            </a:r>
            <a:endParaRPr lang="en-US" dirty="0"/>
          </a:p>
        </p:txBody>
      </p:sp>
      <p:sp>
        <p:nvSpPr>
          <p:cNvPr id="4" name="Text Placeholder 3"/>
          <p:cNvSpPr>
            <a:spLocks noGrp="1"/>
          </p:cNvSpPr>
          <p:nvPr>
            <p:ph type="body" sz="quarter" idx="13"/>
          </p:nvPr>
        </p:nvSpPr>
        <p:spPr/>
        <p:txBody>
          <a:bodyPr/>
          <a:lstStyle/>
          <a:p>
            <a:r>
              <a:rPr lang="en-IN" dirty="0"/>
              <a:t>Faculty of Computing and Informatics</a:t>
            </a:r>
            <a:endParaRPr lang="en-US" dirty="0"/>
          </a:p>
        </p:txBody>
      </p:sp>
      <p:sp>
        <p:nvSpPr>
          <p:cNvPr id="5" name="Text Placeholder 4"/>
          <p:cNvSpPr>
            <a:spLocks noGrp="1"/>
          </p:cNvSpPr>
          <p:nvPr>
            <p:ph type="body" sz="quarter" idx="14"/>
          </p:nvPr>
        </p:nvSpPr>
        <p:spPr>
          <a:xfrm>
            <a:off x="1819571" y="5255226"/>
            <a:ext cx="5581039" cy="290081"/>
          </a:xfrm>
        </p:spPr>
        <p:txBody>
          <a:bodyPr/>
          <a:lstStyle/>
          <a:p>
            <a:r>
              <a:rPr lang="en-IN" dirty="0"/>
              <a:t>Admas Abtew</a:t>
            </a:r>
            <a:endParaRPr lang="en-US" dirty="0"/>
          </a:p>
        </p:txBody>
      </p:sp>
      <p:sp>
        <p:nvSpPr>
          <p:cNvPr id="6" name="Text Placeholder 5"/>
          <p:cNvSpPr>
            <a:spLocks noGrp="1"/>
          </p:cNvSpPr>
          <p:nvPr>
            <p:ph type="body" sz="quarter" idx="16"/>
          </p:nvPr>
        </p:nvSpPr>
        <p:spPr/>
        <p:txBody>
          <a:bodyPr/>
          <a:lstStyle/>
          <a:p>
            <a:r>
              <a:rPr lang="en-US" b="1" dirty="0"/>
              <a:t>Internet Programming </a:t>
            </a:r>
            <a:r>
              <a:rPr lang="en-US" dirty="0">
                <a:latin typeface="Roboto Condensed Light" panose="02000000000000000000" pitchFamily="2" charset="0"/>
                <a:ea typeface="Roboto Condensed Light" panose="02000000000000000000" pitchFamily="2" charset="0"/>
              </a:rPr>
              <a:t>(IP)</a:t>
            </a:r>
          </a:p>
          <a:p>
            <a:endParaRPr lang="en-US" dirty="0">
              <a:latin typeface="Roboto Condensed Light" panose="02000000000000000000" pitchFamily="2" charset="0"/>
              <a:ea typeface="Roboto Condensed Light" panose="02000000000000000000" pitchFamily="2" charset="0"/>
            </a:endParaRPr>
          </a:p>
        </p:txBody>
      </p:sp>
      <p:pic>
        <p:nvPicPr>
          <p:cNvPr id="11" name="Picture Placeholder 10">
            <a:extLst>
              <a:ext uri="{FF2B5EF4-FFF2-40B4-BE49-F238E27FC236}">
                <a16:creationId xmlns="" xmlns:a16="http://schemas.microsoft.com/office/drawing/2014/main" id="{0911E5B5-C52D-4ECC-BD40-9AA038263809}"/>
              </a:ext>
            </a:extLst>
          </p:cNvPr>
          <p:cNvPicPr>
            <a:picLocks noGrp="1" noChangeAspect="1"/>
          </p:cNvPicPr>
          <p:nvPr>
            <p:ph type="pic" sz="quarter" idx="10"/>
          </p:nvPr>
        </p:nvPicPr>
        <p:blipFill>
          <a:blip r:embed="rId2" cstate="print">
            <a:extLst>
              <a:ext uri="{28A0092B-C50C-407E-A947-70E740481C1C}">
                <a14:useLocalDpi xmlns="" xmlns:a14="http://schemas.microsoft.com/office/drawing/2010/main" val="0"/>
              </a:ext>
            </a:extLst>
          </a:blip>
          <a:srcRect t="7128" b="7128"/>
          <a:stretch>
            <a:fillRect/>
          </a:stretch>
        </p:blipFill>
        <p:spPr/>
      </p:pic>
    </p:spTree>
    <p:extLst>
      <p:ext uri="{BB962C8B-B14F-4D97-AF65-F5344CB8AC3E}">
        <p14:creationId xmlns="" xmlns:p14="http://schemas.microsoft.com/office/powerpoint/2010/main" val="339023936"/>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1) Headings</a:t>
            </a:r>
          </a:p>
        </p:txBody>
      </p:sp>
      <p:sp>
        <p:nvSpPr>
          <p:cNvPr id="3" name="Content Placeholder 2"/>
          <p:cNvSpPr>
            <a:spLocks noGrp="1"/>
          </p:cNvSpPr>
          <p:nvPr>
            <p:ph idx="1"/>
          </p:nvPr>
        </p:nvSpPr>
        <p:spPr/>
        <p:txBody>
          <a:bodyPr/>
          <a:lstStyle/>
          <a:p>
            <a:pPr lvl="0"/>
            <a:r>
              <a:rPr lang="en-US" altLang="zh-CN">
                <a:ea typeface="宋体" pitchFamily="2" charset="-122"/>
                <a:cs typeface="Times New Roman" panose="02020603050405020304" pitchFamily="18" charset="0"/>
              </a:rPr>
              <a:t>Headings are important because search engines use the headings to index the structure and content of your web pages.</a:t>
            </a:r>
          </a:p>
          <a:p>
            <a:endParaRPr lang="en-US"/>
          </a:p>
        </p:txBody>
      </p:sp>
      <p:sp>
        <p:nvSpPr>
          <p:cNvPr id="4" name="Text Box 4"/>
          <p:cNvSpPr txBox="1">
            <a:spLocks noChangeArrowheads="1"/>
          </p:cNvSpPr>
          <p:nvPr/>
        </p:nvSpPr>
        <p:spPr bwMode="auto">
          <a:xfrm>
            <a:off x="538752" y="1793964"/>
            <a:ext cx="7327262" cy="3631763"/>
          </a:xfrm>
          <a:prstGeom prst="rect">
            <a:avLst/>
          </a:prstGeom>
          <a:noFill/>
          <a:ln w="9525">
            <a:noFill/>
            <a:miter lim="800000"/>
          </a:ln>
          <a:effectLst/>
        </p:spPr>
        <p:txBody>
          <a:bodyPr wrap="square">
            <a:spAutoFit/>
          </a:bodyPr>
          <a:lstStyle/>
          <a:p>
            <a:pPr lvl="1"/>
            <a:r>
              <a:rPr lang="en-US" altLang="zh-CN" sz="3400">
                <a:ea typeface="宋体" pitchFamily="2" charset="-122"/>
              </a:rPr>
              <a:t>&lt;h1&gt; text &lt;/h1&gt; -- largest of the six</a:t>
            </a:r>
          </a:p>
          <a:p>
            <a:pPr lvl="1"/>
            <a:r>
              <a:rPr lang="en-US" altLang="zh-CN" sz="3200">
                <a:ea typeface="宋体" pitchFamily="2" charset="-122"/>
              </a:rPr>
              <a:t>&lt;h2&gt; text &lt;/h2&gt;</a:t>
            </a:r>
          </a:p>
          <a:p>
            <a:pPr lvl="1"/>
            <a:r>
              <a:rPr lang="en-US" altLang="zh-CN" sz="3000">
                <a:ea typeface="宋体" pitchFamily="2" charset="-122"/>
              </a:rPr>
              <a:t>&lt;h3&gt; text &lt;/h3&gt;</a:t>
            </a:r>
          </a:p>
          <a:p>
            <a:pPr lvl="1"/>
            <a:r>
              <a:rPr lang="en-US" altLang="zh-CN" sz="2800">
                <a:ea typeface="宋体" pitchFamily="2" charset="-122"/>
              </a:rPr>
              <a:t>&lt;h4&gt; text &lt;/h4&gt;</a:t>
            </a:r>
          </a:p>
          <a:p>
            <a:pPr lvl="1"/>
            <a:r>
              <a:rPr lang="en-US" altLang="zh-CN" sz="2600">
                <a:ea typeface="宋体" pitchFamily="2" charset="-122"/>
              </a:rPr>
              <a:t>&lt;h5&gt; text &lt;/h5&gt;</a:t>
            </a:r>
          </a:p>
          <a:p>
            <a:pPr lvl="1"/>
            <a:r>
              <a:rPr lang="en-US" altLang="zh-CN" sz="2400">
                <a:ea typeface="宋体" pitchFamily="2" charset="-122"/>
              </a:rPr>
              <a:t>&lt;h6&gt; text &lt;/h6&gt; -- smallest of the six</a:t>
            </a:r>
          </a:p>
          <a:p>
            <a:endParaRPr lang="en-US" altLang="zh-CN" sz="2800">
              <a:ea typeface="宋体" pitchFamily="2" charset="-122"/>
            </a:endParaRPr>
          </a:p>
          <a:p>
            <a:r>
              <a:rPr lang="en-US" altLang="zh-CN" sz="2800">
                <a:solidFill>
                  <a:schemeClr val="tx2">
                    <a:lumMod val="60000"/>
                    <a:lumOff val="40000"/>
                  </a:schemeClr>
                </a:solidFill>
                <a:ea typeface="宋体" pitchFamily="2" charset="-122"/>
              </a:rPr>
              <a:t>align=</a:t>
            </a:r>
            <a:r>
              <a:rPr lang="en-US" altLang="zh-CN" sz="2800" i="1">
                <a:solidFill>
                  <a:schemeClr val="tx2">
                    <a:lumMod val="60000"/>
                    <a:lumOff val="40000"/>
                  </a:schemeClr>
                </a:solidFill>
                <a:ea typeface="宋体" pitchFamily="2" charset="-122"/>
              </a:rPr>
              <a:t>"position"</a:t>
            </a:r>
            <a:r>
              <a:rPr lang="en-US" altLang="zh-CN" sz="2800">
                <a:solidFill>
                  <a:schemeClr val="tx2">
                    <a:lumMod val="60000"/>
                    <a:lumOff val="40000"/>
                  </a:schemeClr>
                </a:solidFill>
                <a:ea typeface="宋体" pitchFamily="2" charset="-122"/>
              </a:rPr>
              <a:t> --left (default), center or right</a:t>
            </a:r>
          </a:p>
        </p:txBody>
      </p:sp>
    </p:spTree>
    <p:extLst>
      <p:ext uri="{BB962C8B-B14F-4D97-AF65-F5344CB8AC3E}">
        <p14:creationId xmlns="" xmlns:p14="http://schemas.microsoft.com/office/powerpoint/2010/main" val="1066645464"/>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bldLvl="2"/>
    </p:bldLst>
  </p:timing>
</p:sld>
</file>

<file path=ppt/tags/tag1.xml><?xml version="1.0" encoding="utf-8"?>
<p:tagLst xmlns:a="http://schemas.openxmlformats.org/drawingml/2006/main" xmlns:r="http://schemas.openxmlformats.org/officeDocument/2006/relationships" xmlns:p="http://schemas.openxmlformats.org/presentationml/2006/main">
  <p:tag name="AS_NET" val="7.0.20"/>
  <p:tag name="AS_OS" val="Microsoft Windows NT 10.0.20348.0"/>
  <p:tag name="AS_RELEASE_DATE" val="2024.03.14"/>
  <p:tag name="AS_TITLE" val="Aspose.Slides for .NET6"/>
  <p:tag name="AS_VERSION" val="24.3"/>
</p:tagLst>
</file>

<file path=ppt/theme/theme1.xml><?xml version="1.0" encoding="utf-8"?>
<a:theme xmlns:a="http://schemas.openxmlformats.org/drawingml/2006/main" name="Office Theme">
  <a:themeElements>
    <a:clrScheme name="Jay">
      <a:dk1>
        <a:srgbClr val="212121"/>
      </a:dk1>
      <a:lt1>
        <a:sysClr val="window" lastClr="FFFFFF"/>
      </a:lt1>
      <a:dk2>
        <a:srgbClr val="1D6FA9"/>
      </a:dk2>
      <a:lt2>
        <a:srgbClr val="FFFFFF"/>
      </a:lt2>
      <a:accent1>
        <a:srgbClr val="909090"/>
      </a:accent1>
      <a:accent2>
        <a:srgbClr val="00BBD3"/>
      </a:accent2>
      <a:accent3>
        <a:srgbClr val="8BC145"/>
      </a:accent3>
      <a:accent4>
        <a:srgbClr val="1D9A78"/>
      </a:accent4>
      <a:accent5>
        <a:srgbClr val="F19D19"/>
      </a:accent5>
      <a:accent6>
        <a:srgbClr val="B84742"/>
      </a:accent6>
      <a:hlink>
        <a:srgbClr val="70AD47"/>
      </a:hlink>
      <a:folHlink>
        <a:srgbClr val="ED7D31"/>
      </a:folHlink>
    </a:clrScheme>
    <a:fontScheme name="Custom 1">
      <a:majorFont>
        <a:latin typeface="Roboto Condensed"/>
        <a:ea typeface="Roboto Condensed"/>
        <a:cs typeface="Arial"/>
      </a:majorFont>
      <a:minorFont>
        <a:latin typeface="Roboto Condensed"/>
        <a:ea typeface="Roboto Condensed"/>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Calibri Light"/>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Calibri"/>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10453</TotalTime>
  <Words>5993</Words>
  <Application>Microsoft Office PowerPoint</Application>
  <PresentationFormat>Custom</PresentationFormat>
  <Paragraphs>1340</Paragraphs>
  <Slides>86</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86</vt:i4>
      </vt:variant>
    </vt:vector>
  </HeadingPairs>
  <TitlesOfParts>
    <vt:vector size="101" baseType="lpstr">
      <vt:lpstr>Arial</vt:lpstr>
      <vt:lpstr>Roboto Condensed Light</vt:lpstr>
      <vt:lpstr>Roboto Condensed</vt:lpstr>
      <vt:lpstr>Segoe UI Black</vt:lpstr>
      <vt:lpstr>Wingdings 2</vt:lpstr>
      <vt:lpstr>Wingdings</vt:lpstr>
      <vt:lpstr>Wingdings 3</vt:lpstr>
      <vt:lpstr>Consolas</vt:lpstr>
      <vt:lpstr>Corbel</vt:lpstr>
      <vt:lpstr>Courier New</vt:lpstr>
      <vt:lpstr>宋体</vt:lpstr>
      <vt:lpstr>Times New Roman</vt:lpstr>
      <vt:lpstr>Trebuchet MS</vt:lpstr>
      <vt:lpstr>Calibri</vt:lpstr>
      <vt:lpstr>Office Theme</vt:lpstr>
      <vt:lpstr>Unit-01  Basics of HTML  and CSS</vt:lpstr>
      <vt:lpstr>Slide 2</vt:lpstr>
      <vt:lpstr>What is a Web Page?</vt:lpstr>
      <vt:lpstr>Creating HTML Pages</vt:lpstr>
      <vt:lpstr>First HTML Page</vt:lpstr>
      <vt:lpstr>HTML Structure</vt:lpstr>
      <vt:lpstr>First HTML Page</vt:lpstr>
      <vt:lpstr>Basic HTML Tags</vt:lpstr>
      <vt:lpstr>1) Headings</vt:lpstr>
      <vt:lpstr>2) &lt;p&gt; Paragraph</vt:lpstr>
      <vt:lpstr>3) Colors</vt:lpstr>
      <vt:lpstr>4) Fonts</vt:lpstr>
      <vt:lpstr>5) List</vt:lpstr>
      <vt:lpstr>5.1) Ordered List (OL)</vt:lpstr>
      <vt:lpstr>5.2) Unordered List (UL)</vt:lpstr>
      <vt:lpstr>6) &lt;a&gt; Anchor Tag (Hyperlinks)</vt:lpstr>
      <vt:lpstr>7) Images</vt:lpstr>
      <vt:lpstr>8) Table</vt:lpstr>
      <vt:lpstr>HTML Forms</vt:lpstr>
      <vt:lpstr>The &lt;form&gt; Tag</vt:lpstr>
      <vt:lpstr>Form Elements</vt:lpstr>
      <vt:lpstr>HTML5 Form Validation</vt:lpstr>
      <vt:lpstr>HTML5 Form Validation (Cont…)</vt:lpstr>
      <vt:lpstr>META Tag</vt:lpstr>
      <vt:lpstr>Meta Tag Attributes</vt:lpstr>
      <vt:lpstr>Media Tags</vt:lpstr>
      <vt:lpstr>Video Tag</vt:lpstr>
      <vt:lpstr>Audio Tag</vt:lpstr>
      <vt:lpstr>What is CSS?</vt:lpstr>
      <vt:lpstr>Basic Syntax of CSS</vt:lpstr>
      <vt:lpstr>The “id” selector</vt:lpstr>
      <vt:lpstr>The “class” selector</vt:lpstr>
      <vt:lpstr>Different ways to write CSS</vt:lpstr>
      <vt:lpstr>1) Inline Style</vt:lpstr>
      <vt:lpstr>2) Internal Style Sheet</vt:lpstr>
      <vt:lpstr>3) External Style Sheet</vt:lpstr>
      <vt:lpstr>3) External Style Sheet (Cont.)</vt:lpstr>
      <vt:lpstr>Assign Multiple Classes</vt:lpstr>
      <vt:lpstr>Multiple Selection</vt:lpstr>
      <vt:lpstr>Multi-level Selection</vt:lpstr>
      <vt:lpstr>Background Property</vt:lpstr>
      <vt:lpstr>Background Color</vt:lpstr>
      <vt:lpstr>Background Image</vt:lpstr>
      <vt:lpstr>Background Image Repeat</vt:lpstr>
      <vt:lpstr>Fixed Background Image</vt:lpstr>
      <vt:lpstr>Background Image Positioning </vt:lpstr>
      <vt:lpstr>CSS Font</vt:lpstr>
      <vt:lpstr>CSS Font (Cont.)</vt:lpstr>
      <vt:lpstr>CSS Font (Cont.)</vt:lpstr>
      <vt:lpstr>CSS Text Property</vt:lpstr>
      <vt:lpstr>CSS Text Property (Cont.)</vt:lpstr>
      <vt:lpstr>CSS Text Property (Cont.)</vt:lpstr>
      <vt:lpstr>CSS Text Property (Cont.)</vt:lpstr>
      <vt:lpstr>The Box Model</vt:lpstr>
      <vt:lpstr>The Box Model (Cont)</vt:lpstr>
      <vt:lpstr>The Box Model (Cont)</vt:lpstr>
      <vt:lpstr>CSS Padding</vt:lpstr>
      <vt:lpstr>CSS Border</vt:lpstr>
      <vt:lpstr>CSS Margin</vt:lpstr>
      <vt:lpstr>CSS Positioning</vt:lpstr>
      <vt:lpstr>CSS Layers</vt:lpstr>
      <vt:lpstr>CSS Float Property</vt:lpstr>
      <vt:lpstr>Introduction to CSS3</vt:lpstr>
      <vt:lpstr>Introduction to CSS3 (Cont)</vt:lpstr>
      <vt:lpstr>Animations</vt:lpstr>
      <vt:lpstr>Configuring the animation</vt:lpstr>
      <vt:lpstr>Defining the animation sequence using keyframes</vt:lpstr>
      <vt:lpstr>Specifying Intermediate steps </vt:lpstr>
      <vt:lpstr>Tooltip</vt:lpstr>
      <vt:lpstr>Style Images</vt:lpstr>
      <vt:lpstr>CSS Variables / Custom Properties</vt:lpstr>
      <vt:lpstr>CSS Variables (Example)</vt:lpstr>
      <vt:lpstr>Media Queries</vt:lpstr>
      <vt:lpstr>Media Query (Cont.)</vt:lpstr>
      <vt:lpstr>Media Query (Example)</vt:lpstr>
      <vt:lpstr>Media Query (cont.)</vt:lpstr>
      <vt:lpstr>Wild Card Selectors</vt:lpstr>
      <vt:lpstr>Gradients</vt:lpstr>
      <vt:lpstr>Linear Gradients</vt:lpstr>
      <vt:lpstr>Linear Gradients (Example)</vt:lpstr>
      <vt:lpstr>Radial Gradients</vt:lpstr>
      <vt:lpstr>Radial Gradients (Example)</vt:lpstr>
      <vt:lpstr>Pseudo Classes</vt:lpstr>
      <vt:lpstr>Pseudo Elements</vt:lpstr>
      <vt:lpstr>Bootstrap</vt:lpstr>
      <vt:lpstr>Slide 86</vt:lpstr>
    </vt:vector>
  </TitlesOfParts>
  <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hp</cp:lastModifiedBy>
  <cp:revision>872</cp:revision>
  <dcterms:created xsi:type="dcterms:W3CDTF">2020-05-01T05:09:15Z</dcterms:created>
  <dcterms:modified xsi:type="dcterms:W3CDTF">2024-12-21T17:46:17Z</dcterms:modified>
</cp:coreProperties>
</file>